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1"/>
  </p:notesMasterIdLst>
  <p:sldIdLst>
    <p:sldId id="295" r:id="rId2"/>
    <p:sldId id="296" r:id="rId3"/>
    <p:sldId id="297" r:id="rId4"/>
    <p:sldId id="298" r:id="rId5"/>
    <p:sldId id="299" r:id="rId6"/>
    <p:sldId id="302" r:id="rId7"/>
    <p:sldId id="300" r:id="rId8"/>
    <p:sldId id="337" r:id="rId9"/>
    <p:sldId id="338" r:id="rId10"/>
    <p:sldId id="301" r:id="rId11"/>
    <p:sldId id="336" r:id="rId12"/>
    <p:sldId id="303" r:id="rId13"/>
    <p:sldId id="304" r:id="rId14"/>
    <p:sldId id="305" r:id="rId15"/>
    <p:sldId id="306" r:id="rId16"/>
    <p:sldId id="307" r:id="rId17"/>
    <p:sldId id="308" r:id="rId18"/>
    <p:sldId id="309" r:id="rId19"/>
    <p:sldId id="310" r:id="rId20"/>
    <p:sldId id="311" r:id="rId21"/>
    <p:sldId id="312" r:id="rId22"/>
    <p:sldId id="313" r:id="rId23"/>
    <p:sldId id="315" r:id="rId24"/>
    <p:sldId id="314" r:id="rId25"/>
    <p:sldId id="316" r:id="rId26"/>
    <p:sldId id="317" r:id="rId27"/>
    <p:sldId id="365" r:id="rId28"/>
    <p:sldId id="318" r:id="rId29"/>
    <p:sldId id="319" r:id="rId30"/>
    <p:sldId id="320" r:id="rId31"/>
    <p:sldId id="321" r:id="rId32"/>
    <p:sldId id="322" r:id="rId33"/>
    <p:sldId id="323"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61" r:id="rId51"/>
    <p:sldId id="355" r:id="rId52"/>
    <p:sldId id="362" r:id="rId53"/>
    <p:sldId id="356" r:id="rId54"/>
    <p:sldId id="357" r:id="rId55"/>
    <p:sldId id="363" r:id="rId56"/>
    <p:sldId id="364" r:id="rId57"/>
    <p:sldId id="358" r:id="rId58"/>
    <p:sldId id="359" r:id="rId59"/>
    <p:sldId id="360" r:id="rId60"/>
    <p:sldId id="324" r:id="rId61"/>
    <p:sldId id="333" r:id="rId62"/>
    <p:sldId id="325" r:id="rId63"/>
    <p:sldId id="334" r:id="rId64"/>
    <p:sldId id="326" r:id="rId65"/>
    <p:sldId id="335" r:id="rId66"/>
    <p:sldId id="366" r:id="rId67"/>
    <p:sldId id="367" r:id="rId68"/>
    <p:sldId id="368" r:id="rId69"/>
    <p:sldId id="369" r:id="rId70"/>
    <p:sldId id="371" r:id="rId71"/>
    <p:sldId id="370" r:id="rId72"/>
    <p:sldId id="372" r:id="rId73"/>
    <p:sldId id="373" r:id="rId74"/>
    <p:sldId id="374" r:id="rId75"/>
    <p:sldId id="375" r:id="rId76"/>
    <p:sldId id="376" r:id="rId77"/>
    <p:sldId id="377" r:id="rId78"/>
    <p:sldId id="378" r:id="rId79"/>
    <p:sldId id="379" r:id="rId80"/>
    <p:sldId id="380" r:id="rId81"/>
    <p:sldId id="381" r:id="rId82"/>
    <p:sldId id="382" r:id="rId83"/>
    <p:sldId id="384" r:id="rId84"/>
    <p:sldId id="327" r:id="rId85"/>
    <p:sldId id="328" r:id="rId86"/>
    <p:sldId id="329" r:id="rId87"/>
    <p:sldId id="330" r:id="rId88"/>
    <p:sldId id="331" r:id="rId89"/>
    <p:sldId id="332" r:id="rId90"/>
  </p:sldIdLst>
  <p:sldSz cx="9144000" cy="5143500" type="screen16x9"/>
  <p:notesSz cx="6858000" cy="9144000"/>
  <p:embeddedFontLst>
    <p:embeddedFont>
      <p:font typeface="Open Sans" pitchFamily="34" charset="0"/>
      <p:regular r:id="rId92"/>
    </p:embeddedFont>
    <p:embeddedFont>
      <p:font typeface="Dosis" charset="0"/>
      <p:regular r:id="rId93"/>
      <p:bold r:id="rId94"/>
    </p:embeddedFont>
    <p:embeddedFont>
      <p:font typeface="Roboto"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8"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86.xml"/><Relationship Id="rId1" Type="http://schemas.openxmlformats.org/officeDocument/2006/relationships/slideLayout" Target="../slideLayouts/slideLayout5.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87.xml"/><Relationship Id="rId1" Type="http://schemas.openxmlformats.org/officeDocument/2006/relationships/slideLayout" Target="../slideLayouts/slideLayout5.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Review-2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481000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63317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A. THEMES DISCOVERED IN REVIEW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aphicFrame>
        <p:nvGraphicFramePr>
          <p:cNvPr id="5" name="Table 4"/>
          <p:cNvGraphicFramePr>
            <a:graphicFrameLocks noGrp="1"/>
          </p:cNvGraphicFramePr>
          <p:nvPr>
            <p:extLst>
              <p:ext uri="{D42A27DB-BD31-4B8C-83A1-F6EECF244321}">
                <p14:modId xmlns:p14="http://schemas.microsoft.com/office/powerpoint/2010/main" val="309950010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a:t>
                      </a:r>
                      <a:endParaRPr lang="en-IN" sz="1040" dirty="0"/>
                    </a:p>
                  </a:txBody>
                  <a:tcPr/>
                </a:tc>
                <a:tc>
                  <a:txBody>
                    <a:bodyPr/>
                    <a:lstStyle/>
                    <a:p>
                      <a:r>
                        <a:rPr lang="en-IN" sz="1040" dirty="0" err="1" smtClean="0"/>
                        <a:t>Md</a:t>
                      </a:r>
                      <a:r>
                        <a:rPr lang="en-IN" sz="1040" dirty="0" smtClean="0"/>
                        <a:t> </a:t>
                      </a:r>
                      <a:r>
                        <a:rPr lang="en-IN" sz="1040" dirty="0" err="1" smtClean="0"/>
                        <a:t>Doulotuzzaman</a:t>
                      </a:r>
                      <a:r>
                        <a:rPr lang="en-IN" sz="1040" dirty="0" smtClean="0"/>
                        <a:t> </a:t>
                      </a:r>
                      <a:r>
                        <a:rPr lang="en-IN" sz="1040" dirty="0" err="1" smtClean="0"/>
                        <a:t>Xames</a:t>
                      </a:r>
                      <a:r>
                        <a:rPr lang="en-IN" sz="1040" dirty="0" smtClean="0"/>
                        <a:t>, </a:t>
                      </a:r>
                      <a:r>
                        <a:rPr lang="en-IN" sz="1040" dirty="0" err="1" smtClean="0"/>
                        <a:t>Jannatul</a:t>
                      </a:r>
                      <a:r>
                        <a:rPr lang="en-IN" sz="1040" dirty="0" smtClean="0"/>
                        <a:t> </a:t>
                      </a:r>
                      <a:r>
                        <a:rPr lang="en-IN" sz="1040" dirty="0" err="1" smtClean="0"/>
                        <a:t>Shefa</a:t>
                      </a:r>
                      <a:r>
                        <a:rPr lang="en-IN" sz="1040" dirty="0" smtClean="0"/>
                        <a:t>, </a:t>
                      </a:r>
                      <a:r>
                        <a:rPr lang="en-IN" sz="1040" dirty="0" err="1" smtClean="0"/>
                        <a:t>Ferdous</a:t>
                      </a:r>
                      <a:r>
                        <a:rPr lang="en-IN" sz="1040" dirty="0" smtClean="0"/>
                        <a:t> </a:t>
                      </a:r>
                      <a:r>
                        <a:rPr lang="en-IN" sz="1040" dirty="0" err="1" smtClean="0"/>
                        <a:t>Sarwar</a:t>
                      </a:r>
                      <a:r>
                        <a:rPr lang="en-IN" sz="1040" dirty="0" smtClean="0"/>
                        <a:t>, "Bicycle industry as a post‑pandemic green recovery driver in an emerging economy: a SWOT analysis", Springer-</a:t>
                      </a:r>
                      <a:r>
                        <a:rPr lang="en-IN" sz="1040" dirty="0" err="1" smtClean="0"/>
                        <a:t>Verlag</a:t>
                      </a:r>
                      <a:r>
                        <a:rPr lang="en-IN" sz="1040" dirty="0" smtClean="0"/>
                        <a:t> GmbH Germany, part of Springer Nature 2022 (Environmental Science and Pollution Research), July 2022.</a:t>
                      </a:r>
                      <a:endParaRPr lang="en-IN" sz="1040" dirty="0"/>
                    </a:p>
                  </a:txBody>
                  <a:tcPr/>
                </a:tc>
                <a:tc>
                  <a:txBody>
                    <a:bodyPr/>
                    <a:lstStyle/>
                    <a:p>
                      <a:pPr algn="just"/>
                      <a:r>
                        <a:rPr lang="en-US" sz="350" dirty="0" smtClean="0"/>
                        <a:t>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south-Asian developing economy from many research publications, and by interviewing industry experts, government 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a:p>
                      <a:pPr algn="just"/>
                      <a:endParaRPr lang="en-IN" sz="350" dirty="0"/>
                    </a:p>
                  </a:txBody>
                  <a:tcPr/>
                </a:tc>
                <a:tc>
                  <a:txBody>
                    <a:bodyPr/>
                    <a:lstStyle/>
                    <a:p>
                      <a:r>
                        <a:rPr lang="en-US" sz="1040" dirty="0" smtClean="0"/>
                        <a:t>SWOT,</a:t>
                      </a:r>
                      <a:r>
                        <a:rPr lang="en-US" sz="1040" baseline="0" dirty="0" smtClean="0"/>
                        <a:t> IFEM, EFEM.</a:t>
                      </a:r>
                      <a:endParaRPr lang="en-IN" sz="1040" dirty="0"/>
                    </a:p>
                  </a:txBody>
                  <a:tcPr/>
                </a:tc>
                <a:tc>
                  <a:txBody>
                    <a:bodyPr/>
                    <a:lstStyle/>
                    <a:p>
                      <a:r>
                        <a:rPr lang="en-US" sz="950" dirty="0" smtClean="0"/>
                        <a:t>Pros:</a:t>
                      </a:r>
                    </a:p>
                    <a:p>
                      <a:r>
                        <a:rPr lang="en-US" sz="950" dirty="0" smtClean="0"/>
                        <a:t>1. Can be used for making strategic planning decisions.</a:t>
                      </a:r>
                    </a:p>
                    <a:p>
                      <a:r>
                        <a:rPr lang="en-US" sz="950" dirty="0" smtClean="0"/>
                        <a:t>Cons:</a:t>
                      </a:r>
                    </a:p>
                    <a:p>
                      <a:r>
                        <a:rPr lang="en-US" sz="950" dirty="0" smtClean="0"/>
                        <a:t>1. Data collected for analysis can never be sufficient and reliable.</a:t>
                      </a:r>
                      <a:endParaRPr lang="en-IN" sz="950" dirty="0"/>
                    </a:p>
                  </a:txBody>
                  <a:tcPr/>
                </a:tc>
              </a:tr>
              <a:tr h="884286">
                <a:tc>
                  <a:txBody>
                    <a:bodyPr/>
                    <a:lstStyle/>
                    <a:p>
                      <a:r>
                        <a:rPr lang="en-US" sz="1040" dirty="0" smtClean="0"/>
                        <a:t>[2]</a:t>
                      </a:r>
                      <a:endParaRPr lang="en-IN" sz="1040" dirty="0"/>
                    </a:p>
                  </a:txBody>
                  <a:tcPr/>
                </a:tc>
                <a:tc>
                  <a:txBody>
                    <a:bodyPr/>
                    <a:lstStyle/>
                    <a:p>
                      <a:r>
                        <a:rPr lang="en-IN" sz="1040" dirty="0" err="1" smtClean="0"/>
                        <a:t>Weiwei</a:t>
                      </a:r>
                      <a:r>
                        <a:rPr lang="en-IN" sz="1040" dirty="0" smtClean="0"/>
                        <a:t> Jiang, "Bike sharing usage prediction with deep learning: a survey",  Springer-</a:t>
                      </a:r>
                      <a:r>
                        <a:rPr lang="en-IN" sz="1040" dirty="0" err="1" smtClean="0"/>
                        <a:t>Verlag</a:t>
                      </a:r>
                      <a:r>
                        <a:rPr lang="en-IN" sz="1040" dirty="0" smtClean="0"/>
                        <a:t> London Ltd., part of Springer Nature 2022, Neural Computing and Applications (2022) 34:15369–15385, June 2022.</a:t>
                      </a:r>
                      <a:endParaRPr lang="en-IN" sz="1040" dirty="0"/>
                    </a:p>
                  </a:txBody>
                  <a:tcPr/>
                </a:tc>
                <a:tc>
                  <a:txBody>
                    <a:bodyPr/>
                    <a:lstStyle/>
                    <a:p>
                      <a:pPr algn="just"/>
                      <a:r>
                        <a:rPr lang="en-US" sz="350" dirty="0" smtClean="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endParaRPr lang="en-IN" sz="350" dirty="0"/>
                    </a:p>
                  </a:txBody>
                  <a:tcPr/>
                </a:tc>
                <a:tc>
                  <a:txBody>
                    <a:bodyPr/>
                    <a:lstStyle/>
                    <a:p>
                      <a:r>
                        <a:rPr lang="en-US" sz="1040" dirty="0" smtClean="0"/>
                        <a:t>Fuzzy c-means clustering, distance-based clustering, RMSE, MAE, MAPE, SMAPE, RNN, CNN, GCN, GAT.</a:t>
                      </a:r>
                      <a:endParaRPr lang="en-IN" sz="1040" dirty="0"/>
                    </a:p>
                  </a:txBody>
                  <a:tcPr/>
                </a:tc>
                <a:tc>
                  <a:txBody>
                    <a:bodyPr/>
                    <a:lstStyle/>
                    <a:p>
                      <a:r>
                        <a:rPr lang="en-US" sz="950" dirty="0" smtClean="0"/>
                        <a:t>Pros:</a:t>
                      </a:r>
                    </a:p>
                    <a:p>
                      <a:r>
                        <a:rPr lang="en-US" sz="950" dirty="0" smtClean="0"/>
                        <a:t>1. Good prediction accuracy when unexpected events are kept out of the bay.</a:t>
                      </a:r>
                    </a:p>
                    <a:p>
                      <a:r>
                        <a:rPr lang="en-US" sz="950" dirty="0" smtClean="0"/>
                        <a:t>Cons:</a:t>
                      </a:r>
                    </a:p>
                    <a:p>
                      <a:r>
                        <a:rPr lang="en-US" sz="950" dirty="0" smtClean="0"/>
                        <a:t>1. Unexpected variability of external factors.</a:t>
                      </a:r>
                      <a:endParaRPr lang="en-IN" sz="950" dirty="0"/>
                    </a:p>
                  </a:txBody>
                  <a:tcPr/>
                </a:tc>
              </a:tr>
              <a:tr h="884286">
                <a:tc>
                  <a:txBody>
                    <a:bodyPr/>
                    <a:lstStyle/>
                    <a:p>
                      <a:r>
                        <a:rPr lang="en-US" sz="1040" dirty="0" smtClean="0"/>
                        <a:t>[3]</a:t>
                      </a:r>
                      <a:endParaRPr lang="en-IN" sz="1040" dirty="0"/>
                    </a:p>
                  </a:txBody>
                  <a:tcPr/>
                </a:tc>
                <a:tc>
                  <a:txBody>
                    <a:bodyPr/>
                    <a:lstStyle/>
                    <a:p>
                      <a:r>
                        <a:rPr lang="en-IN" sz="1040" dirty="0" err="1" smtClean="0"/>
                        <a:t>Suzana</a:t>
                      </a:r>
                      <a:r>
                        <a:rPr lang="en-IN" sz="1040" dirty="0" smtClean="0"/>
                        <a:t> Regina Moro, Paulo Augusto </a:t>
                      </a:r>
                      <a:r>
                        <a:rPr lang="en-IN" sz="1040" dirty="0" err="1" smtClean="0"/>
                        <a:t>Cauchick</a:t>
                      </a:r>
                      <a:r>
                        <a:rPr lang="en-IN" sz="1040" dirty="0" smtClean="0"/>
                        <a:t>-Miguel, "An Analysis of a Bike-Sharing System from a Business Model Perspective", Brazilian Journal of Operations &amp; Production Management, Vol. 19, No. 2, e20221400, 2022, ISSN 2237-8960 (Online), June 2022.</a:t>
                      </a:r>
                      <a:endParaRPr lang="en-IN" sz="1040" dirty="0"/>
                    </a:p>
                  </a:txBody>
                  <a:tcPr/>
                </a:tc>
                <a:tc>
                  <a:txBody>
                    <a:bodyPr/>
                    <a:lstStyle/>
                    <a:p>
                      <a:pPr algn="just"/>
                      <a:r>
                        <a:rPr lang="en-US" sz="400" dirty="0" smtClean="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claiming 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endParaRPr lang="en-IN" sz="400" dirty="0"/>
                    </a:p>
                  </a:txBody>
                  <a:tcPr/>
                </a:tc>
                <a:tc>
                  <a:txBody>
                    <a:bodyPr/>
                    <a:lstStyle/>
                    <a:p>
                      <a:r>
                        <a:rPr lang="en-US" sz="1040" dirty="0" smtClean="0"/>
                        <a:t>PSS.</a:t>
                      </a:r>
                      <a:endParaRPr lang="en-IN" sz="1040" dirty="0"/>
                    </a:p>
                  </a:txBody>
                  <a:tcPr/>
                </a:tc>
                <a:tc>
                  <a:txBody>
                    <a:bodyPr/>
                    <a:lstStyle/>
                    <a:p>
                      <a:r>
                        <a:rPr lang="en-US" sz="950" dirty="0" smtClean="0"/>
                        <a:t>Pros:</a:t>
                      </a:r>
                    </a:p>
                    <a:p>
                      <a:r>
                        <a:rPr lang="en-US" sz="950" dirty="0" smtClean="0"/>
                        <a:t>1. PSS solution offered.</a:t>
                      </a:r>
                    </a:p>
                    <a:p>
                      <a:r>
                        <a:rPr lang="en-US" sz="950" dirty="0" smtClean="0"/>
                        <a:t>Cons:</a:t>
                      </a:r>
                    </a:p>
                    <a:p>
                      <a:r>
                        <a:rPr lang="en-US" sz="950" dirty="0" smtClean="0"/>
                        <a:t>1. S</a:t>
                      </a:r>
                      <a:r>
                        <a:rPr lang="en-US" sz="1000" dirty="0" smtClean="0"/>
                        <a:t>ingle study conducted only considering the focal company so restricting the external validity.</a:t>
                      </a:r>
                      <a:endParaRPr lang="en-IN" sz="950" dirty="0"/>
                    </a:p>
                  </a:txBody>
                  <a:tcPr/>
                </a:tc>
              </a:tr>
            </a:tbl>
          </a:graphicData>
        </a:graphic>
      </p:graphicFrame>
    </p:spTree>
    <p:extLst>
      <p:ext uri="{BB962C8B-B14F-4D97-AF65-F5344CB8AC3E}">
        <p14:creationId xmlns:p14="http://schemas.microsoft.com/office/powerpoint/2010/main" val="4163670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4"/>
          <p:cNvGraphicFramePr>
            <a:graphicFrameLocks noGrp="1"/>
          </p:cNvGraphicFramePr>
          <p:nvPr>
            <p:extLst>
              <p:ext uri="{D42A27DB-BD31-4B8C-83A1-F6EECF244321}">
                <p14:modId xmlns:p14="http://schemas.microsoft.com/office/powerpoint/2010/main" val="492328091"/>
              </p:ext>
            </p:extLst>
          </p:nvPr>
        </p:nvGraphicFramePr>
        <p:xfrm>
          <a:off x="323528" y="1131590"/>
          <a:ext cx="8568950" cy="382598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[4]</a:t>
                      </a:r>
                      <a:endParaRPr lang="en-IN" sz="1040" dirty="0"/>
                    </a:p>
                  </a:txBody>
                  <a:tcPr/>
                </a:tc>
                <a:tc>
                  <a:txBody>
                    <a:bodyPr/>
                    <a:lstStyle/>
                    <a:p>
                      <a:r>
                        <a:rPr lang="en-US" sz="1040" dirty="0" err="1" smtClean="0"/>
                        <a:t>Yuanyuan</a:t>
                      </a:r>
                      <a:r>
                        <a:rPr lang="en-US" sz="1040" dirty="0" smtClean="0"/>
                        <a:t> </a:t>
                      </a:r>
                      <a:r>
                        <a:rPr lang="en-US" sz="1040" dirty="0" err="1" smtClean="0"/>
                        <a:t>Guo</a:t>
                      </a:r>
                      <a:r>
                        <a:rPr lang="en-US" sz="1040" dirty="0" smtClean="0"/>
                        <a:t>, </a:t>
                      </a:r>
                      <a:r>
                        <a:rPr lang="en-US" sz="1040" dirty="0" err="1" smtClean="0"/>
                        <a:t>Linchuan</a:t>
                      </a:r>
                      <a:r>
                        <a:rPr lang="en-US" sz="1040" dirty="0" smtClean="0"/>
                        <a:t> Yang, Yang Chen, "Bike Share Usage and the Built Environment: A Review", Frontiers in Public Health (www.frontiersin.org), Volume 10, Article 848169, February 2022.</a:t>
                      </a:r>
                      <a:endParaRPr lang="en-IN" sz="1040" dirty="0"/>
                    </a:p>
                  </a:txBody>
                  <a:tcPr/>
                </a:tc>
                <a:tc>
                  <a:txBody>
                    <a:bodyPr/>
                    <a:lstStyle/>
                    <a:p>
                      <a:pPr algn="just"/>
                      <a:r>
                        <a:rPr lang="en-US" sz="400" dirty="0" smtClean="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sz="400" dirty="0" err="1" smtClean="0"/>
                        <a:t>dockless</a:t>
                      </a:r>
                      <a:r>
                        <a:rPr lang="en-US" sz="400" dirty="0" smtClean="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endParaRPr lang="en-IN" sz="400" dirty="0"/>
                    </a:p>
                  </a:txBody>
                  <a:tcPr/>
                </a:tc>
                <a:tc>
                  <a:txBody>
                    <a:bodyPr/>
                    <a:lstStyle/>
                    <a:p>
                      <a:r>
                        <a:rPr lang="en-US" sz="1040" dirty="0" smtClean="0"/>
                        <a:t>Self-devised algorithm</a:t>
                      </a:r>
                      <a:r>
                        <a:rPr lang="en-US" sz="1040" baseline="0" dirty="0" smtClean="0"/>
                        <a:t> </a:t>
                      </a:r>
                      <a:r>
                        <a:rPr lang="en-US" sz="1040" dirty="0" smtClean="0"/>
                        <a:t>for literature search and selection process.</a:t>
                      </a:r>
                      <a:endParaRPr lang="en-IN" sz="1040" dirty="0"/>
                    </a:p>
                  </a:txBody>
                  <a:tcPr/>
                </a:tc>
                <a:tc>
                  <a:txBody>
                    <a:bodyPr/>
                    <a:lstStyle/>
                    <a:p>
                      <a:r>
                        <a:rPr lang="en-US" sz="600" dirty="0" smtClean="0"/>
                        <a:t>Pros:</a:t>
                      </a:r>
                    </a:p>
                    <a:p>
                      <a:r>
                        <a:rPr lang="en-US" sz="600" dirty="0" smtClean="0"/>
                        <a:t>1. Shown that effects of certain</a:t>
                      </a:r>
                      <a:r>
                        <a:rPr lang="en-US" sz="600" baseline="0" dirty="0" smtClean="0"/>
                        <a:t> </a:t>
                      </a:r>
                      <a:r>
                        <a:rPr lang="en-US" sz="600" dirty="0" smtClean="0"/>
                        <a:t>built environment factors</a:t>
                      </a:r>
                      <a:r>
                        <a:rPr lang="en-US" sz="600" baseline="0" dirty="0" smtClean="0"/>
                        <a:t> </a:t>
                      </a:r>
                      <a:r>
                        <a:rPr lang="en-US" sz="600" dirty="0" smtClean="0"/>
                        <a:t>on bike share usage were</a:t>
                      </a:r>
                      <a:r>
                        <a:rPr lang="en-US" sz="600" baseline="0" dirty="0" smtClean="0"/>
                        <a:t> </a:t>
                      </a:r>
                      <a:r>
                        <a:rPr lang="en-US" sz="600" dirty="0" smtClean="0"/>
                        <a:t>sometimes inconsistent</a:t>
                      </a:r>
                      <a:r>
                        <a:rPr lang="en-US" sz="600" baseline="0" dirty="0" smtClean="0"/>
                        <a:t> </a:t>
                      </a:r>
                      <a:r>
                        <a:rPr lang="en-US" sz="600" dirty="0" smtClean="0"/>
                        <a:t>among the selected empirical studies.</a:t>
                      </a:r>
                    </a:p>
                    <a:p>
                      <a:r>
                        <a:rPr lang="en-US" sz="600" dirty="0" smtClean="0"/>
                        <a:t>Cons:</a:t>
                      </a:r>
                    </a:p>
                    <a:p>
                      <a:r>
                        <a:rPr lang="en-US" sz="600" dirty="0" smtClean="0"/>
                        <a:t>1. Requires a more comprehensive approach for better insights.</a:t>
                      </a:r>
                      <a:endParaRPr lang="en-IN" sz="600" dirty="0"/>
                    </a:p>
                  </a:txBody>
                  <a:tcPr/>
                </a:tc>
              </a:tr>
              <a:tr h="884286">
                <a:tc>
                  <a:txBody>
                    <a:bodyPr/>
                    <a:lstStyle/>
                    <a:p>
                      <a:r>
                        <a:rPr lang="en-US" sz="1040" dirty="0" smtClean="0"/>
                        <a:t>[5]</a:t>
                      </a:r>
                      <a:endParaRPr lang="en-IN" sz="1040" dirty="0"/>
                    </a:p>
                  </a:txBody>
                  <a:tcPr/>
                </a:tc>
                <a:tc>
                  <a:txBody>
                    <a:bodyPr/>
                    <a:lstStyle/>
                    <a:p>
                      <a:r>
                        <a:rPr lang="en-IN" sz="1040" dirty="0" smtClean="0"/>
                        <a:t>Songhua Hu, </a:t>
                      </a:r>
                      <a:r>
                        <a:rPr lang="en-IN" sz="1040" dirty="0" err="1" smtClean="0"/>
                        <a:t>Mingyang</a:t>
                      </a:r>
                      <a:r>
                        <a:rPr lang="en-IN" sz="1040" dirty="0" smtClean="0"/>
                        <a:t> Chen, Yuan Jiang, Wei Sun, </a:t>
                      </a:r>
                      <a:r>
                        <a:rPr lang="en-IN" sz="1040" dirty="0" err="1" smtClean="0"/>
                        <a:t>Chenfeng</a:t>
                      </a:r>
                      <a:r>
                        <a:rPr lang="en-IN" sz="1040" dirty="0" smtClean="0"/>
                        <a:t> </a:t>
                      </a:r>
                      <a:r>
                        <a:rPr lang="en-IN" sz="1040" dirty="0" err="1" smtClean="0"/>
                        <a:t>Xiong</a:t>
                      </a:r>
                      <a:r>
                        <a:rPr lang="en-IN" sz="1040" dirty="0" smtClean="0"/>
                        <a:t>, "Examining factors associated with bike-and-ride (</a:t>
                      </a:r>
                      <a:r>
                        <a:rPr lang="en-IN" sz="1040" dirty="0" err="1" smtClean="0"/>
                        <a:t>BnR</a:t>
                      </a:r>
                      <a:r>
                        <a:rPr lang="en-IN" sz="1040" dirty="0" smtClean="0"/>
                        <a:t>) activities around metro stations in large-scale </a:t>
                      </a:r>
                      <a:r>
                        <a:rPr lang="en-IN" sz="1040" dirty="0" err="1" smtClean="0"/>
                        <a:t>dockless</a:t>
                      </a:r>
                      <a:r>
                        <a:rPr lang="en-IN" sz="1040" dirty="0" smtClean="0"/>
                        <a:t> </a:t>
                      </a:r>
                      <a:r>
                        <a:rPr lang="en-IN" sz="1040" dirty="0" err="1" smtClean="0"/>
                        <a:t>bikesharing</a:t>
                      </a:r>
                      <a:r>
                        <a:rPr lang="en-IN" sz="1040" dirty="0" smtClean="0"/>
                        <a:t> systems", Journal of Transport Geography 98 (2022) 103271, Elsevier Ltd., December 2021.</a:t>
                      </a:r>
                      <a:endParaRPr lang="en-IN" sz="1040" dirty="0"/>
                    </a:p>
                  </a:txBody>
                  <a:tcPr/>
                </a:tc>
                <a:tc>
                  <a:txBody>
                    <a:bodyPr/>
                    <a:lstStyle/>
                    <a:p>
                      <a:pPr algn="just"/>
                      <a:r>
                        <a:rPr lang="en-US" sz="400" dirty="0" smtClean="0"/>
                        <a:t>The study attempted to examine the associations of </a:t>
                      </a:r>
                      <a:r>
                        <a:rPr lang="en-US" sz="400" dirty="0" err="1" smtClean="0"/>
                        <a:t>BnR</a:t>
                      </a:r>
                      <a:r>
                        <a:rPr lang="en-US" sz="400" dirty="0" smtClean="0"/>
                        <a:t> (bike and ride) activities with metro area w.r.t. DBS (</a:t>
                      </a:r>
                      <a:r>
                        <a:rPr lang="en-US" sz="400" dirty="0" err="1" smtClean="0"/>
                        <a:t>dockless</a:t>
                      </a:r>
                      <a:r>
                        <a:rPr lang="en-US" sz="400" dirty="0" smtClean="0"/>
                        <a:t> bike sharing) systems, in the city of Shanghai, China. The study </a:t>
                      </a:r>
                      <a:r>
                        <a:rPr lang="en-US" sz="400" dirty="0" err="1" smtClean="0"/>
                        <a:t>signalled</a:t>
                      </a:r>
                      <a:r>
                        <a:rPr lang="en-US" sz="400" dirty="0" smtClean="0"/>
                        <a:t> that </a:t>
                      </a:r>
                      <a:r>
                        <a:rPr lang="en-US" sz="400" dirty="0" err="1" smtClean="0"/>
                        <a:t>BnR</a:t>
                      </a:r>
                      <a:r>
                        <a:rPr lang="en-US" sz="400" dirty="0" smtClean="0"/>
                        <a:t> behaviors were affected by features like station features, land use, socio-demographics, roadway designs, transportation facilities, etc. Mainly four metrics were employed in the entire study to understand </a:t>
                      </a:r>
                      <a:r>
                        <a:rPr lang="en-US" sz="400" dirty="0" err="1" smtClean="0"/>
                        <a:t>BnR</a:t>
                      </a:r>
                      <a:r>
                        <a:rPr lang="en-US" sz="400" dirty="0" smtClean="0"/>
                        <a:t> behaviors from the perspective of different participators viz. local govt., DBS users, etc. The metrics were </a:t>
                      </a:r>
                      <a:r>
                        <a:rPr lang="en-US" sz="400" dirty="0" err="1" smtClean="0"/>
                        <a:t>BnR</a:t>
                      </a:r>
                      <a:r>
                        <a:rPr lang="en-US" sz="400" dirty="0" smtClean="0"/>
                        <a:t> trip count, shared-bike utilization rate, metro catchment area and </a:t>
                      </a:r>
                      <a:r>
                        <a:rPr lang="en-US" sz="400" dirty="0" err="1" smtClean="0"/>
                        <a:t>BnR</a:t>
                      </a:r>
                      <a:r>
                        <a:rPr lang="en-US" sz="400" dirty="0" smtClean="0"/>
                        <a:t> rate, for the assessment of </a:t>
                      </a:r>
                      <a:r>
                        <a:rPr lang="en-US" sz="400" dirty="0" err="1" smtClean="0"/>
                        <a:t>BnR</a:t>
                      </a:r>
                      <a:r>
                        <a:rPr lang="en-US" sz="400" dirty="0" smtClean="0"/>
                        <a:t> performance. The generalized additive model (GAM) was utilized to build statistical inference. Several statistical issues such as over-dispersion, </a:t>
                      </a:r>
                      <a:r>
                        <a:rPr lang="en-US" sz="400" dirty="0" err="1" smtClean="0"/>
                        <a:t>skewness</a:t>
                      </a:r>
                      <a:r>
                        <a:rPr lang="en-US" sz="400" dirty="0" smtClean="0"/>
                        <a:t> and spatial autocorrelation were addressed while </a:t>
                      </a:r>
                      <a:r>
                        <a:rPr lang="en-US" sz="400" dirty="0" err="1" smtClean="0"/>
                        <a:t>modelling</a:t>
                      </a:r>
                      <a:r>
                        <a:rPr lang="en-US" sz="400" dirty="0" smtClean="0"/>
                        <a:t> DBS usage. The spatial distribution of the 4 metrics suggested that shared bikes were oversupplied in the city center while undersupplied in the suburb. Based on other things, various other conclusions were drawn for comprehensive analysis.</a:t>
                      </a:r>
                      <a:endParaRPr lang="en-IN" sz="400" dirty="0"/>
                    </a:p>
                  </a:txBody>
                  <a:tcPr/>
                </a:tc>
                <a:tc>
                  <a:txBody>
                    <a:bodyPr/>
                    <a:lstStyle/>
                    <a:p>
                      <a:r>
                        <a:rPr lang="en-US" sz="1050" dirty="0" smtClean="0"/>
                        <a:t>Negative binomial regression,</a:t>
                      </a:r>
                      <a:r>
                        <a:rPr lang="en-US" sz="1050" baseline="0" dirty="0" smtClean="0"/>
                        <a:t> </a:t>
                      </a:r>
                      <a:r>
                        <a:rPr lang="en-US" sz="1050" dirty="0" smtClean="0"/>
                        <a:t>multilevel mixed model, ARMA, GAMs.</a:t>
                      </a:r>
                      <a:endParaRPr lang="en-IN" sz="1040" dirty="0"/>
                    </a:p>
                  </a:txBody>
                  <a:tcPr/>
                </a:tc>
                <a:tc>
                  <a:txBody>
                    <a:bodyPr/>
                    <a:lstStyle/>
                    <a:p>
                      <a:r>
                        <a:rPr lang="en-US" sz="520" dirty="0" smtClean="0"/>
                        <a:t>Pros:</a:t>
                      </a:r>
                    </a:p>
                    <a:p>
                      <a:r>
                        <a:rPr lang="en-US" sz="520" dirty="0" smtClean="0"/>
                        <a:t>1. Gave a comprehensive statistical framework to evaluate </a:t>
                      </a:r>
                      <a:r>
                        <a:rPr lang="en-US" sz="520" dirty="0" err="1" smtClean="0"/>
                        <a:t>BnR</a:t>
                      </a:r>
                      <a:r>
                        <a:rPr lang="en-US" sz="520" dirty="0" smtClean="0"/>
                        <a:t> performance in </a:t>
                      </a:r>
                      <a:r>
                        <a:rPr lang="en-US" sz="520" dirty="0" err="1" smtClean="0"/>
                        <a:t>DBSmetro</a:t>
                      </a:r>
                      <a:r>
                        <a:rPr lang="en-US" sz="520" dirty="0" smtClean="0"/>
                        <a:t> systems, estimate </a:t>
                      </a:r>
                      <a:r>
                        <a:rPr lang="en-US" sz="520" dirty="0" err="1" smtClean="0"/>
                        <a:t>BnR</a:t>
                      </a:r>
                      <a:r>
                        <a:rPr lang="en-US" sz="520" dirty="0" smtClean="0"/>
                        <a:t> demand of riding shared bikes,</a:t>
                      </a:r>
                      <a:r>
                        <a:rPr lang="en-US" sz="520" baseline="0" dirty="0" smtClean="0"/>
                        <a:t> </a:t>
                      </a:r>
                      <a:r>
                        <a:rPr lang="en-US" sz="520" dirty="0" smtClean="0"/>
                        <a:t>support shared bike relocation, and eventually help promote the efficiency and attractiveness of using DBS as a feeder mode of transit. </a:t>
                      </a:r>
                    </a:p>
                    <a:p>
                      <a:r>
                        <a:rPr lang="en-US" sz="520" dirty="0" smtClean="0"/>
                        <a:t>Cons:</a:t>
                      </a:r>
                    </a:p>
                    <a:p>
                      <a:pPr marL="0" indent="0">
                        <a:buNone/>
                      </a:pPr>
                      <a:r>
                        <a:rPr lang="en-US" sz="520" baseline="0" dirty="0" smtClean="0"/>
                        <a:t>1. Variables used are correlational and can’t prove causality,</a:t>
                      </a:r>
                    </a:p>
                    <a:p>
                      <a:pPr marL="0" indent="0">
                        <a:buNone/>
                      </a:pPr>
                      <a:r>
                        <a:rPr lang="en-US" sz="520" dirty="0" smtClean="0"/>
                        <a:t>2. All analyses were deduced at an aggregate level in the absence of available information at the individual.</a:t>
                      </a:r>
                    </a:p>
                    <a:p>
                      <a:pPr marL="0" indent="0">
                        <a:buNone/>
                      </a:pPr>
                      <a:r>
                        <a:rPr lang="en-US" sz="520" dirty="0" smtClean="0"/>
                        <a:t>3. Data represents behavior of only DBS users.</a:t>
                      </a:r>
                      <a:endParaRPr lang="en-IN" sz="520" dirty="0"/>
                    </a:p>
                  </a:txBody>
                  <a:tcPr/>
                </a:tc>
              </a:tr>
              <a:tr h="884286">
                <a:tc>
                  <a:txBody>
                    <a:bodyPr/>
                    <a:lstStyle/>
                    <a:p>
                      <a:r>
                        <a:rPr lang="en-US" sz="1040" dirty="0" smtClean="0"/>
                        <a:t>[6]</a:t>
                      </a:r>
                      <a:endParaRPr lang="en-IN" sz="1040" dirty="0"/>
                    </a:p>
                  </a:txBody>
                  <a:tcPr/>
                </a:tc>
                <a:tc>
                  <a:txBody>
                    <a:bodyPr/>
                    <a:lstStyle/>
                    <a:p>
                      <a:r>
                        <a:rPr lang="en-IN" sz="1040" dirty="0" err="1" smtClean="0"/>
                        <a:t>Hanning</a:t>
                      </a:r>
                      <a:r>
                        <a:rPr lang="en-IN" sz="1040" dirty="0" smtClean="0"/>
                        <a:t> Song, </a:t>
                      </a:r>
                      <a:r>
                        <a:rPr lang="en-IN" sz="1040" dirty="0" err="1" smtClean="0"/>
                        <a:t>Gaofeng</a:t>
                      </a:r>
                      <a:r>
                        <a:rPr lang="en-IN" sz="1040" dirty="0" smtClean="0"/>
                        <a:t> Yin, </a:t>
                      </a:r>
                      <a:r>
                        <a:rPr lang="en-IN" sz="1040" dirty="0" err="1" smtClean="0"/>
                        <a:t>Xihong</a:t>
                      </a:r>
                      <a:r>
                        <a:rPr lang="en-IN" sz="1040" dirty="0" smtClean="0"/>
                        <a:t> Wan, Min </a:t>
                      </a:r>
                      <a:r>
                        <a:rPr lang="en-IN" sz="1040" dirty="0" err="1" smtClean="0"/>
                        <a:t>Guo</a:t>
                      </a:r>
                      <a:r>
                        <a:rPr lang="en-IN" sz="1040" dirty="0" smtClean="0"/>
                        <a:t>, </a:t>
                      </a:r>
                      <a:r>
                        <a:rPr lang="en-IN" sz="1040" dirty="0" err="1" smtClean="0"/>
                        <a:t>Zhancai</a:t>
                      </a:r>
                      <a:r>
                        <a:rPr lang="en-IN" sz="1040" dirty="0" smtClean="0"/>
                        <a:t> </a:t>
                      </a:r>
                      <a:r>
                        <a:rPr lang="en-IN" sz="1040" dirty="0" err="1" smtClean="0"/>
                        <a:t>Xie</a:t>
                      </a:r>
                      <a:r>
                        <a:rPr lang="en-IN" sz="1040" dirty="0" smtClean="0"/>
                        <a:t>, </a:t>
                      </a:r>
                      <a:r>
                        <a:rPr lang="en-IN" sz="1040" dirty="0" err="1" smtClean="0"/>
                        <a:t>Jiafeng</a:t>
                      </a:r>
                      <a:r>
                        <a:rPr lang="en-IN" sz="1040" dirty="0" smtClean="0"/>
                        <a:t> </a:t>
                      </a:r>
                      <a:r>
                        <a:rPr lang="en-IN" sz="1040" dirty="0" err="1" smtClean="0"/>
                        <a:t>Gu</a:t>
                      </a:r>
                      <a:r>
                        <a:rPr lang="en-IN" sz="1040" dirty="0" smtClean="0"/>
                        <a:t>, "Increasing Bike-Sharing Users’ Willingness to Pay — A Study of China Based on Perceived Value Theory and Structural Equation Model", Frontiers in Psychology (www.frontiersin.org), Volume 12 | Article 747462, January 2022.</a:t>
                      </a:r>
                      <a:endParaRPr lang="en-IN" sz="1040" dirty="0"/>
                    </a:p>
                  </a:txBody>
                  <a:tcPr/>
                </a:tc>
                <a:tc>
                  <a:txBody>
                    <a:bodyPr/>
                    <a:lstStyle/>
                    <a:p>
                      <a:pPr algn="just"/>
                      <a:r>
                        <a:rPr lang="en-US" sz="470" dirty="0" smtClean="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sz="470" dirty="0" err="1" smtClean="0"/>
                        <a:t>usefullness</a:t>
                      </a:r>
                      <a:r>
                        <a:rPr lang="en-US" sz="470" dirty="0" smtClean="0"/>
                        <a:t> 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a:p>
                      <a:pPr algn="just"/>
                      <a:endParaRPr lang="en-IN" sz="470" dirty="0"/>
                    </a:p>
                  </a:txBody>
                  <a:tcPr/>
                </a:tc>
                <a:tc>
                  <a:txBody>
                    <a:bodyPr/>
                    <a:lstStyle/>
                    <a:p>
                      <a:r>
                        <a:rPr lang="en-US" sz="1040" dirty="0" smtClean="0"/>
                        <a:t>Scale Design on PV, PU, PE, PEU, PC, PR, IPC, WOM, PT, EP, WTP;</a:t>
                      </a:r>
                      <a:r>
                        <a:rPr lang="en-US" sz="1040" baseline="0" dirty="0" smtClean="0"/>
                        <a:t> Reliability Analysis; Validity Analysis; </a:t>
                      </a:r>
                      <a:r>
                        <a:rPr lang="en-US" sz="1050" dirty="0" smtClean="0"/>
                        <a:t>Confirmatory Factor Analysis and Correction; Model Building.</a:t>
                      </a:r>
                      <a:endParaRPr lang="en-IN" sz="1040" dirty="0"/>
                    </a:p>
                  </a:txBody>
                  <a:tcPr/>
                </a:tc>
                <a:tc>
                  <a:txBody>
                    <a:bodyPr/>
                    <a:lstStyle/>
                    <a:p>
                      <a:r>
                        <a:rPr lang="en-US" sz="900" dirty="0" smtClean="0"/>
                        <a:t>Pros:</a:t>
                      </a:r>
                    </a:p>
                    <a:p>
                      <a:pPr marL="0" indent="0">
                        <a:buNone/>
                      </a:pPr>
                      <a:r>
                        <a:rPr lang="en-US" sz="900" dirty="0" smtClean="0"/>
                        <a:t>1. Assess bike-sharing users consumptive decisions.</a:t>
                      </a:r>
                    </a:p>
                    <a:p>
                      <a:pPr marL="0" indent="0">
                        <a:buNone/>
                      </a:pPr>
                      <a:r>
                        <a:rPr lang="en-US" sz="900" dirty="0" smtClean="0"/>
                        <a:t>2. Assess</a:t>
                      </a:r>
                      <a:r>
                        <a:rPr lang="en-US" sz="900" baseline="0" dirty="0" smtClean="0"/>
                        <a:t> users’ willingness to pay.</a:t>
                      </a:r>
                      <a:endParaRPr lang="en-US" sz="900" dirty="0" smtClean="0"/>
                    </a:p>
                    <a:p>
                      <a:r>
                        <a:rPr lang="en-US" sz="900" dirty="0" smtClean="0"/>
                        <a:t>Cons:</a:t>
                      </a:r>
                    </a:p>
                    <a:p>
                      <a:r>
                        <a:rPr lang="en-US" sz="900" dirty="0" smtClean="0"/>
                        <a:t>1. Model could have been more accurate and there is scope of improvement.</a:t>
                      </a:r>
                      <a:endParaRPr lang="en-IN" sz="900" dirty="0"/>
                    </a:p>
                  </a:txBody>
                  <a:tcPr/>
                </a:tc>
              </a:tr>
            </a:tbl>
          </a:graphicData>
        </a:graphic>
      </p:graphicFrame>
    </p:spTree>
    <p:extLst>
      <p:ext uri="{BB962C8B-B14F-4D97-AF65-F5344CB8AC3E}">
        <p14:creationId xmlns:p14="http://schemas.microsoft.com/office/powerpoint/2010/main" val="3376113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5" name="Table 4"/>
          <p:cNvGraphicFramePr>
            <a:graphicFrameLocks noGrp="1"/>
          </p:cNvGraphicFramePr>
          <p:nvPr>
            <p:extLst>
              <p:ext uri="{D42A27DB-BD31-4B8C-83A1-F6EECF244321}">
                <p14:modId xmlns:p14="http://schemas.microsoft.com/office/powerpoint/2010/main" val="3408681287"/>
              </p:ext>
            </p:extLst>
          </p:nvPr>
        </p:nvGraphicFramePr>
        <p:xfrm>
          <a:off x="323528" y="1078758"/>
          <a:ext cx="8568950" cy="3970397"/>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2" dirty="0" err="1" smtClean="0"/>
                        <a:t>S.No</a:t>
                      </a:r>
                      <a:endParaRPr lang="en-IN" sz="1102" dirty="0"/>
                    </a:p>
                  </a:txBody>
                  <a:tcPr/>
                </a:tc>
                <a:tc>
                  <a:txBody>
                    <a:bodyPr/>
                    <a:lstStyle/>
                    <a:p>
                      <a:r>
                        <a:rPr lang="en-US" sz="1102" dirty="0" smtClean="0"/>
                        <a:t>Paper Title</a:t>
                      </a:r>
                      <a:endParaRPr lang="en-IN" sz="1102" dirty="0"/>
                    </a:p>
                  </a:txBody>
                  <a:tcPr/>
                </a:tc>
                <a:tc>
                  <a:txBody>
                    <a:bodyPr/>
                    <a:lstStyle/>
                    <a:p>
                      <a:r>
                        <a:rPr lang="en-US" sz="1102" dirty="0" smtClean="0"/>
                        <a:t>Summary</a:t>
                      </a:r>
                      <a:endParaRPr lang="en-IN" sz="1102" dirty="0"/>
                    </a:p>
                  </a:txBody>
                  <a:tcPr/>
                </a:tc>
                <a:tc>
                  <a:txBody>
                    <a:bodyPr/>
                    <a:lstStyle/>
                    <a:p>
                      <a:r>
                        <a:rPr lang="en-US" sz="1102" dirty="0" smtClean="0"/>
                        <a:t>Algorithms Used</a:t>
                      </a:r>
                      <a:endParaRPr lang="en-IN" sz="1102" dirty="0"/>
                    </a:p>
                  </a:txBody>
                  <a:tcPr/>
                </a:tc>
                <a:tc>
                  <a:txBody>
                    <a:bodyPr/>
                    <a:lstStyle/>
                    <a:p>
                      <a:r>
                        <a:rPr lang="en-US" sz="1102" dirty="0" smtClean="0"/>
                        <a:t>Pros/Cons</a:t>
                      </a:r>
                      <a:endParaRPr lang="en-IN" sz="1102" dirty="0"/>
                    </a:p>
                  </a:txBody>
                  <a:tcPr/>
                </a:tc>
              </a:tr>
              <a:tr h="884286">
                <a:tc>
                  <a:txBody>
                    <a:bodyPr/>
                    <a:lstStyle/>
                    <a:p>
                      <a:r>
                        <a:rPr lang="en-US" sz="1102" dirty="0" smtClean="0"/>
                        <a:t>[7]</a:t>
                      </a:r>
                      <a:endParaRPr lang="en-IN" sz="1102" dirty="0"/>
                    </a:p>
                  </a:txBody>
                  <a:tcPr/>
                </a:tc>
                <a:tc>
                  <a:txBody>
                    <a:bodyPr/>
                    <a:lstStyle/>
                    <a:p>
                      <a:r>
                        <a:rPr lang="en-US" sz="1102" dirty="0" err="1" smtClean="0"/>
                        <a:t>Xiaonan</a:t>
                      </a:r>
                      <a:r>
                        <a:rPr lang="en-US" sz="1102" dirty="0" smtClean="0"/>
                        <a:t> Zhang, </a:t>
                      </a:r>
                      <a:r>
                        <a:rPr lang="en-US" sz="1102" dirty="0" err="1" smtClean="0"/>
                        <a:t>Jianjun</a:t>
                      </a:r>
                      <a:r>
                        <a:rPr lang="en-US" sz="1102" dirty="0" smtClean="0"/>
                        <a:t> Wang, </a:t>
                      </a:r>
                      <a:r>
                        <a:rPr lang="en-US" sz="1102" dirty="0" err="1" smtClean="0"/>
                        <a:t>Xueqin</a:t>
                      </a:r>
                      <a:r>
                        <a:rPr lang="en-US" sz="1102" dirty="0" smtClean="0"/>
                        <a:t> Long, </a:t>
                      </a:r>
                      <a:r>
                        <a:rPr lang="en-US" sz="1102" dirty="0" err="1" smtClean="0"/>
                        <a:t>Weijia</a:t>
                      </a:r>
                      <a:r>
                        <a:rPr lang="en-US" sz="1102" dirty="0" smtClean="0"/>
                        <a:t> Li, "Understanding the intention to use bike-sharing system: A case study in Xi’an, China", </a:t>
                      </a:r>
                      <a:r>
                        <a:rPr lang="en-US" sz="1102" dirty="0" err="1" smtClean="0"/>
                        <a:t>PLoS</a:t>
                      </a:r>
                      <a:r>
                        <a:rPr lang="en-US" sz="1102" dirty="0" smtClean="0"/>
                        <a:t> ONE 16(12): e0258790, December 2021.</a:t>
                      </a:r>
                      <a:endParaRPr lang="en-IN" sz="1102" dirty="0"/>
                    </a:p>
                  </a:txBody>
                  <a:tcPr/>
                </a:tc>
                <a:tc>
                  <a:txBody>
                    <a:bodyPr/>
                    <a:lstStyle/>
                    <a:p>
                      <a:pPr algn="just"/>
                      <a:r>
                        <a:rPr lang="en-US" sz="400" dirty="0" smtClean="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endParaRPr lang="en-IN" sz="400" dirty="0"/>
                    </a:p>
                  </a:txBody>
                  <a:tcPr/>
                </a:tc>
                <a:tc>
                  <a:txBody>
                    <a:bodyPr/>
                    <a:lstStyle/>
                    <a:p>
                      <a:r>
                        <a:rPr lang="en-US" sz="1102" dirty="0" smtClean="0"/>
                        <a:t>SEM, Reliability &amp; Validity, Direct effect test, Intermediary effect test.</a:t>
                      </a:r>
                      <a:endParaRPr lang="en-IN" sz="1102" dirty="0"/>
                    </a:p>
                  </a:txBody>
                  <a:tcPr/>
                </a:tc>
                <a:tc>
                  <a:txBody>
                    <a:bodyPr/>
                    <a:lstStyle/>
                    <a:p>
                      <a:r>
                        <a:rPr lang="en-US" sz="630" dirty="0" smtClean="0"/>
                        <a:t>Pros:</a:t>
                      </a:r>
                    </a:p>
                    <a:p>
                      <a:r>
                        <a:rPr lang="en-US" sz="630" dirty="0" smtClean="0"/>
                        <a:t>1. Showed that all influencing  factors were significantly positively associated with usage intention.</a:t>
                      </a:r>
                    </a:p>
                    <a:p>
                      <a:r>
                        <a:rPr lang="en-US" sz="630" dirty="0" smtClean="0"/>
                        <a:t>Cons:</a:t>
                      </a:r>
                    </a:p>
                    <a:p>
                      <a:pPr marL="0" indent="0">
                        <a:buNone/>
                      </a:pPr>
                      <a:r>
                        <a:rPr lang="en-US" sz="630" dirty="0" smtClean="0"/>
                        <a:t>1. Limited sample size.</a:t>
                      </a:r>
                    </a:p>
                    <a:p>
                      <a:pPr marL="0" indent="0">
                        <a:buNone/>
                      </a:pPr>
                      <a:r>
                        <a:rPr lang="en-US" sz="630" dirty="0" smtClean="0"/>
                        <a:t>2. Some</a:t>
                      </a:r>
                      <a:r>
                        <a:rPr lang="en-US" sz="630" baseline="0" dirty="0" smtClean="0"/>
                        <a:t> factors like </a:t>
                      </a:r>
                      <a:r>
                        <a:rPr lang="en-IN" sz="630" dirty="0" smtClean="0"/>
                        <a:t>residents’ travel characteristics, weather, etc. not considered.</a:t>
                      </a:r>
                      <a:endParaRPr lang="en-IN" sz="630" dirty="0"/>
                    </a:p>
                  </a:txBody>
                  <a:tcPr/>
                </a:tc>
              </a:tr>
              <a:tr h="884286">
                <a:tc>
                  <a:txBody>
                    <a:bodyPr/>
                    <a:lstStyle/>
                    <a:p>
                      <a:r>
                        <a:rPr lang="en-US" sz="1102" dirty="0" smtClean="0"/>
                        <a:t>[8]</a:t>
                      </a:r>
                      <a:endParaRPr lang="en-IN" sz="1102" dirty="0"/>
                    </a:p>
                  </a:txBody>
                  <a:tcPr/>
                </a:tc>
                <a:tc>
                  <a:txBody>
                    <a:bodyPr/>
                    <a:lstStyle/>
                    <a:p>
                      <a:r>
                        <a:rPr lang="en-US" sz="1102" dirty="0" err="1" smtClean="0"/>
                        <a:t>Puneeth</a:t>
                      </a:r>
                      <a:r>
                        <a:rPr lang="en-US" sz="1102" dirty="0" smtClean="0"/>
                        <a:t> B. R., </a:t>
                      </a:r>
                      <a:r>
                        <a:rPr lang="en-US" sz="1102" dirty="0" err="1" smtClean="0"/>
                        <a:t>Nethravathi</a:t>
                      </a:r>
                      <a:r>
                        <a:rPr lang="en-US" sz="1102" dirty="0" smtClean="0"/>
                        <a:t> P. S., "Bicycle Industry in India and its Challenges – A Case Study", International Journal of Case Studies in Business, IT, and Education (IJCSBE), 5(2), 62-74, ISSN: 2581-6942, Vol. 5, No. 2, August 2021.</a:t>
                      </a:r>
                      <a:endParaRPr lang="en-IN" sz="1102" dirty="0"/>
                    </a:p>
                  </a:txBody>
                  <a:tcPr/>
                </a:tc>
                <a:tc>
                  <a:txBody>
                    <a:bodyPr/>
                    <a:lstStyle/>
                    <a:p>
                      <a:pPr algn="just"/>
                      <a:r>
                        <a:rPr lang="en-US" sz="350" dirty="0" smtClean="0"/>
                        <a:t>Through the paper, the authors tried to analyze 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about 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sz="350" dirty="0" err="1" smtClean="0"/>
                        <a:t>centre</a:t>
                      </a:r>
                      <a:r>
                        <a:rPr lang="en-US" sz="350" dirty="0" smtClean="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endParaRPr lang="en-IN" sz="350" dirty="0"/>
                    </a:p>
                  </a:txBody>
                  <a:tcPr/>
                </a:tc>
                <a:tc>
                  <a:txBody>
                    <a:bodyPr/>
                    <a:lstStyle/>
                    <a:p>
                      <a:r>
                        <a:rPr lang="en-US" sz="1102" dirty="0" smtClean="0"/>
                        <a:t>Data Collection, SWOT Analysis.</a:t>
                      </a:r>
                      <a:endParaRPr lang="en-IN" sz="1102" dirty="0"/>
                    </a:p>
                  </a:txBody>
                  <a:tcPr/>
                </a:tc>
                <a:tc>
                  <a:txBody>
                    <a:bodyPr/>
                    <a:lstStyle/>
                    <a:p>
                      <a:r>
                        <a:rPr lang="en-US" sz="950" dirty="0" smtClean="0"/>
                        <a:t>Pros:</a:t>
                      </a:r>
                    </a:p>
                    <a:p>
                      <a:r>
                        <a:rPr lang="en-US" sz="950" dirty="0" smtClean="0"/>
                        <a:t>1. Several enhancement suggestions provided based on analysis.</a:t>
                      </a:r>
                    </a:p>
                    <a:p>
                      <a:r>
                        <a:rPr lang="en-US" sz="950" dirty="0" smtClean="0"/>
                        <a:t>Cons:</a:t>
                      </a:r>
                    </a:p>
                    <a:p>
                      <a:r>
                        <a:rPr lang="en-US" sz="950" dirty="0" smtClean="0"/>
                        <a:t>1. Very theoretical study and very less or</a:t>
                      </a:r>
                      <a:r>
                        <a:rPr lang="en-US" sz="950" baseline="0" dirty="0" smtClean="0"/>
                        <a:t> no numerical computation used.</a:t>
                      </a:r>
                      <a:endParaRPr lang="en-IN" sz="950" dirty="0"/>
                    </a:p>
                  </a:txBody>
                  <a:tcPr/>
                </a:tc>
              </a:tr>
              <a:tr h="884286">
                <a:tc>
                  <a:txBody>
                    <a:bodyPr/>
                    <a:lstStyle/>
                    <a:p>
                      <a:r>
                        <a:rPr lang="en-US" sz="1102" dirty="0" smtClean="0"/>
                        <a:t>[9]</a:t>
                      </a:r>
                      <a:endParaRPr lang="en-IN" sz="1102" dirty="0"/>
                    </a:p>
                  </a:txBody>
                  <a:tcPr/>
                </a:tc>
                <a:tc>
                  <a:txBody>
                    <a:bodyPr/>
                    <a:lstStyle/>
                    <a:p>
                      <a:r>
                        <a:rPr lang="en-IN" sz="1102" dirty="0" err="1" smtClean="0"/>
                        <a:t>Vitória</a:t>
                      </a:r>
                      <a:r>
                        <a:rPr lang="en-IN" sz="1102" dirty="0" smtClean="0"/>
                        <a:t> Albuquerque, Miguel Sales Dias, Fernando </a:t>
                      </a:r>
                      <a:r>
                        <a:rPr lang="en-IN" sz="1102" dirty="0" err="1" smtClean="0"/>
                        <a:t>Bacao</a:t>
                      </a:r>
                      <a:r>
                        <a:rPr lang="en-IN" sz="1102" dirty="0" smtClean="0"/>
                        <a:t>, "Machine Learning Approaches to Bike-Sharing Systems: A Systematic Literature Review", International Journal of Geo-Information, ISPRS Int. J. Geo-Inf. 2021, 10, 62, February 2021.</a:t>
                      </a:r>
                      <a:endParaRPr lang="en-IN" sz="1102" dirty="0"/>
                    </a:p>
                  </a:txBody>
                  <a:tcPr/>
                </a:tc>
                <a:tc>
                  <a:txBody>
                    <a:bodyPr/>
                    <a:lstStyle/>
                    <a:p>
                      <a:pPr algn="just"/>
                      <a:r>
                        <a:rPr lang="en-US" sz="340" dirty="0" smtClean="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sz="340" dirty="0" err="1" smtClean="0"/>
                        <a:t>bibliometric</a:t>
                      </a:r>
                      <a:r>
                        <a:rPr lang="en-US" sz="340" dirty="0" smtClean="0"/>
                        <a:t> analysis, etc. The open source</a:t>
                      </a:r>
                      <a:r>
                        <a:rPr lang="en-US" sz="340" baseline="0" dirty="0" smtClean="0"/>
                        <a:t> </a:t>
                      </a:r>
                      <a:r>
                        <a:rPr lang="en-US" sz="340" dirty="0" smtClean="0"/>
                        <a:t>tool </a:t>
                      </a:r>
                      <a:r>
                        <a:rPr lang="en-US" sz="340" dirty="0" err="1" smtClean="0"/>
                        <a:t>VOSviewer</a:t>
                      </a:r>
                      <a:r>
                        <a:rPr lang="en-US" sz="340" dirty="0" smtClean="0"/>
                        <a:t>, was used as the </a:t>
                      </a:r>
                      <a:r>
                        <a:rPr lang="en-US" sz="340" dirty="0" err="1" smtClean="0"/>
                        <a:t>bibliometric</a:t>
                      </a:r>
                      <a:r>
                        <a:rPr lang="en-US" sz="340" dirty="0" smtClean="0"/>
                        <a:t> research tool for network analysis. The tool helped to </a:t>
                      </a:r>
                      <a:r>
                        <a:rPr lang="en-US" sz="340" dirty="0" err="1" smtClean="0"/>
                        <a:t>to</a:t>
                      </a:r>
                      <a:r>
                        <a:rPr lang="en-US" sz="340" dirty="0" smtClean="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endParaRPr lang="en-IN" sz="340" dirty="0"/>
                    </a:p>
                  </a:txBody>
                  <a:tcPr/>
                </a:tc>
                <a:tc>
                  <a:txBody>
                    <a:bodyPr/>
                    <a:lstStyle/>
                    <a:p>
                      <a:r>
                        <a:rPr lang="en-US" sz="1102" dirty="0" smtClean="0"/>
                        <a:t>PRISMA,</a:t>
                      </a:r>
                      <a:r>
                        <a:rPr lang="en-US" sz="1102" baseline="0" dirty="0" smtClean="0"/>
                        <a:t> keyword identification and search, </a:t>
                      </a:r>
                      <a:r>
                        <a:rPr lang="en-US" sz="1102" baseline="0" dirty="0" err="1" smtClean="0"/>
                        <a:t>bibliometric</a:t>
                      </a:r>
                      <a:r>
                        <a:rPr lang="en-US" sz="1102" baseline="0" dirty="0" smtClean="0"/>
                        <a:t> analysis, keyword </a:t>
                      </a:r>
                      <a:r>
                        <a:rPr lang="en-US" sz="1102" baseline="0" dirty="0" err="1" smtClean="0"/>
                        <a:t>occurence</a:t>
                      </a:r>
                      <a:r>
                        <a:rPr lang="en-US" sz="1102" baseline="0" dirty="0" smtClean="0"/>
                        <a:t> analysis, </a:t>
                      </a:r>
                      <a:r>
                        <a:rPr lang="en-US" sz="1100" baseline="0" dirty="0" smtClean="0"/>
                        <a:t>t</a:t>
                      </a:r>
                      <a:r>
                        <a:rPr lang="en-US" sz="1100" dirty="0" smtClean="0"/>
                        <a:t>itle and abstract text occurrence analysis.</a:t>
                      </a:r>
                      <a:endParaRPr lang="en-IN" sz="1102" dirty="0"/>
                    </a:p>
                  </a:txBody>
                  <a:tcPr/>
                </a:tc>
                <a:tc>
                  <a:txBody>
                    <a:bodyPr/>
                    <a:lstStyle/>
                    <a:p>
                      <a:r>
                        <a:rPr lang="en-US" sz="800" dirty="0" smtClean="0"/>
                        <a:t>Pros:</a:t>
                      </a:r>
                    </a:p>
                    <a:p>
                      <a:pPr marL="0" indent="0">
                        <a:buNone/>
                      </a:pPr>
                      <a:r>
                        <a:rPr lang="en-US" sz="800" dirty="0" smtClean="0"/>
                        <a:t>1. Outlined and identified the main ML techniques contribution to BSSs in urban mobility.</a:t>
                      </a:r>
                    </a:p>
                    <a:p>
                      <a:r>
                        <a:rPr lang="en-US" sz="800" dirty="0" smtClean="0"/>
                        <a:t>Cons:</a:t>
                      </a:r>
                    </a:p>
                    <a:p>
                      <a:r>
                        <a:rPr lang="en-US" sz="800" dirty="0" smtClean="0"/>
                        <a:t>1. Sufficient case studies and different features to validate and improve future </a:t>
                      </a:r>
                      <a:r>
                        <a:rPr lang="en-US" sz="800" dirty="0" err="1" smtClean="0"/>
                        <a:t>modelling</a:t>
                      </a:r>
                      <a:r>
                        <a:rPr lang="en-US" sz="800" dirty="0" smtClean="0"/>
                        <a:t> strategies not</a:t>
                      </a:r>
                      <a:r>
                        <a:rPr lang="en-US" sz="800" baseline="0" dirty="0" smtClean="0"/>
                        <a:t> provided.</a:t>
                      </a:r>
                      <a:endParaRPr lang="en-IN" sz="800" dirty="0"/>
                    </a:p>
                  </a:txBody>
                  <a:tcPr/>
                </a:tc>
              </a:tr>
            </a:tbl>
          </a:graphicData>
        </a:graphic>
      </p:graphicFrame>
    </p:spTree>
    <p:extLst>
      <p:ext uri="{BB962C8B-B14F-4D97-AF65-F5344CB8AC3E}">
        <p14:creationId xmlns:p14="http://schemas.microsoft.com/office/powerpoint/2010/main" val="3835561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aphicFrame>
        <p:nvGraphicFramePr>
          <p:cNvPr id="5" name="Table 4"/>
          <p:cNvGraphicFramePr>
            <a:graphicFrameLocks noGrp="1"/>
          </p:cNvGraphicFramePr>
          <p:nvPr>
            <p:extLst>
              <p:ext uri="{D42A27DB-BD31-4B8C-83A1-F6EECF244321}">
                <p14:modId xmlns:p14="http://schemas.microsoft.com/office/powerpoint/2010/main" val="332035653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[10]</a:t>
                      </a:r>
                      <a:endParaRPr lang="en-IN" sz="1040" dirty="0"/>
                    </a:p>
                  </a:txBody>
                  <a:tcPr/>
                </a:tc>
                <a:tc>
                  <a:txBody>
                    <a:bodyPr/>
                    <a:lstStyle/>
                    <a:p>
                      <a:r>
                        <a:rPr lang="en-US" sz="1040" dirty="0" smtClean="0"/>
                        <a:t>Anil Jain, </a:t>
                      </a:r>
                      <a:r>
                        <a:rPr lang="en-US" sz="1040" dirty="0" err="1" smtClean="0"/>
                        <a:t>Nirmala</a:t>
                      </a:r>
                      <a:r>
                        <a:rPr lang="en-US" sz="1040" dirty="0" smtClean="0"/>
                        <a:t> Joshi, </a:t>
                      </a:r>
                      <a:r>
                        <a:rPr lang="en-US" sz="1040" dirty="0" err="1" smtClean="0"/>
                        <a:t>Anand</a:t>
                      </a:r>
                      <a:r>
                        <a:rPr lang="en-US" sz="1040" dirty="0" smtClean="0"/>
                        <a:t> J </a:t>
                      </a:r>
                      <a:r>
                        <a:rPr lang="en-US" sz="1040" dirty="0" err="1" smtClean="0"/>
                        <a:t>Mayee</a:t>
                      </a:r>
                      <a:r>
                        <a:rPr lang="en-US" sz="1040" dirty="0" smtClean="0"/>
                        <a:t>, "Factors motivating buying behavior of female two wheeler users in the district of </a:t>
                      </a:r>
                      <a:r>
                        <a:rPr lang="en-US" sz="1040" dirty="0" err="1" smtClean="0"/>
                        <a:t>Palghar</a:t>
                      </a:r>
                      <a:r>
                        <a:rPr lang="en-US" sz="1040" dirty="0" smtClean="0"/>
                        <a:t>", Journal of Management Research and Analysis, October-December, 2020;7(4):154-158, December 2020.</a:t>
                      </a:r>
                      <a:endParaRPr lang="en-IN" sz="1040" dirty="0"/>
                    </a:p>
                  </a:txBody>
                  <a:tcPr/>
                </a:tc>
                <a:tc>
                  <a:txBody>
                    <a:bodyPr/>
                    <a:lstStyle/>
                    <a:p>
                      <a:pPr algn="just"/>
                      <a:r>
                        <a:rPr lang="en-US" sz="350" dirty="0" smtClean="0"/>
                        <a:t>The research paper examines the various factors influencing the buying of two wheeler vehicles by the females in </a:t>
                      </a:r>
                      <a:r>
                        <a:rPr lang="en-US" sz="350" dirty="0" err="1" smtClean="0"/>
                        <a:t>Palghar</a:t>
                      </a:r>
                      <a:r>
                        <a:rPr lang="en-US" sz="350" dirty="0" smtClean="0"/>
                        <a:t>, distant suburb of Mumbai city. For collecting the data, the authors used structured questionnaires (primary data) and websites, journals, research articles and news reports (secondary 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impact on the buying behavior and most of the women use the two-wheelers jointly with other family members.</a:t>
                      </a:r>
                    </a:p>
                    <a:p>
                      <a:pPr algn="just"/>
                      <a:endParaRPr lang="en-IN" sz="350" dirty="0"/>
                    </a:p>
                  </a:txBody>
                  <a:tcPr/>
                </a:tc>
                <a:tc>
                  <a:txBody>
                    <a:bodyPr/>
                    <a:lstStyle/>
                    <a:p>
                      <a:r>
                        <a:rPr lang="en-US" sz="1040" dirty="0" smtClean="0"/>
                        <a:t>Some data analysis techniques.</a:t>
                      </a:r>
                      <a:endParaRPr lang="en-IN" sz="1040" dirty="0"/>
                    </a:p>
                  </a:txBody>
                  <a:tcPr/>
                </a:tc>
                <a:tc>
                  <a:txBody>
                    <a:bodyPr/>
                    <a:lstStyle/>
                    <a:p>
                      <a:r>
                        <a:rPr lang="en-US" sz="950" dirty="0" smtClean="0"/>
                        <a:t>Pros:</a:t>
                      </a:r>
                    </a:p>
                    <a:p>
                      <a:r>
                        <a:rPr lang="en-US" sz="950" dirty="0" smtClean="0"/>
                        <a:t>1. Some insights provided.</a:t>
                      </a:r>
                    </a:p>
                    <a:p>
                      <a:r>
                        <a:rPr lang="en-US" sz="950" dirty="0" smtClean="0"/>
                        <a:t>Cons:</a:t>
                      </a:r>
                    </a:p>
                    <a:p>
                      <a:pPr marL="0" indent="0">
                        <a:buNone/>
                      </a:pPr>
                      <a:r>
                        <a:rPr lang="en-US" sz="950" baseline="0" dirty="0" smtClean="0"/>
                        <a:t>1. Limited data.</a:t>
                      </a:r>
                    </a:p>
                  </a:txBody>
                  <a:tcPr/>
                </a:tc>
              </a:tr>
              <a:tr h="884286">
                <a:tc>
                  <a:txBody>
                    <a:bodyPr/>
                    <a:lstStyle/>
                    <a:p>
                      <a:r>
                        <a:rPr lang="en-US" sz="1040" dirty="0" smtClean="0"/>
                        <a:t>[11]</a:t>
                      </a:r>
                      <a:endParaRPr lang="en-IN" sz="1040" dirty="0"/>
                    </a:p>
                  </a:txBody>
                  <a:tcPr/>
                </a:tc>
                <a:tc>
                  <a:txBody>
                    <a:bodyPr/>
                    <a:lstStyle/>
                    <a:p>
                      <a:r>
                        <a:rPr lang="en-US" sz="1040" dirty="0" smtClean="0"/>
                        <a:t>S. </a:t>
                      </a:r>
                      <a:r>
                        <a:rPr lang="en-US" sz="1040" dirty="0" err="1" smtClean="0"/>
                        <a:t>Diwakar</a:t>
                      </a:r>
                      <a:r>
                        <a:rPr lang="en-US" sz="1040" dirty="0" smtClean="0"/>
                        <a:t> Raj, Dr. N. </a:t>
                      </a:r>
                      <a:r>
                        <a:rPr lang="en-US" sz="1040" dirty="0" err="1" smtClean="0"/>
                        <a:t>Kannan</a:t>
                      </a:r>
                      <a:r>
                        <a:rPr lang="en-US" sz="1040" dirty="0" smtClean="0"/>
                        <a:t>, "Factors Influencing Purchase of Two Wheeler - A Study with Reference to Chennai City", International Journal of Management, 11(12), 2020, </a:t>
                      </a:r>
                      <a:r>
                        <a:rPr lang="en-US" sz="1040" dirty="0" err="1" smtClean="0"/>
                        <a:t>pp</a:t>
                      </a:r>
                      <a:r>
                        <a:rPr lang="en-US" sz="1040" dirty="0" smtClean="0"/>
                        <a:t> 2977-2982, ISSN Print: 0976-6502 and ISSN Online: 0976-6510, December 2020.</a:t>
                      </a:r>
                      <a:endParaRPr lang="en-IN" sz="1040" dirty="0"/>
                    </a:p>
                  </a:txBody>
                  <a:tcPr/>
                </a:tc>
                <a:tc>
                  <a:txBody>
                    <a:bodyPr/>
                    <a:lstStyle/>
                    <a:p>
                      <a:pPr algn="just"/>
                      <a:r>
                        <a:rPr lang="en-US" sz="420" dirty="0" smtClean="0"/>
                        <a:t>Information from survey of local respondents and other sources were used for studying the factors which influences the purchase of two wheeler modes of transport in the city of Chennai. Both primary and secondary 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endParaRPr lang="en-IN" sz="420" dirty="0"/>
                    </a:p>
                  </a:txBody>
                  <a:tcPr/>
                </a:tc>
                <a:tc>
                  <a:txBody>
                    <a:bodyPr/>
                    <a:lstStyle/>
                    <a:p>
                      <a:r>
                        <a:rPr lang="en-US" sz="1040" dirty="0" smtClean="0"/>
                        <a:t>Data collection, analysis and interpretation.</a:t>
                      </a:r>
                      <a:endParaRPr lang="en-IN" sz="1040" dirty="0"/>
                    </a:p>
                  </a:txBody>
                  <a:tcPr/>
                </a:tc>
                <a:tc>
                  <a:txBody>
                    <a:bodyPr/>
                    <a:lstStyle/>
                    <a:p>
                      <a:r>
                        <a:rPr lang="en-US" sz="800" dirty="0" smtClean="0"/>
                        <a:t>Pros:</a:t>
                      </a:r>
                    </a:p>
                    <a:p>
                      <a:r>
                        <a:rPr lang="en-US" sz="800" dirty="0" smtClean="0"/>
                        <a:t>1. Data</a:t>
                      </a:r>
                      <a:r>
                        <a:rPr lang="en-US" sz="800" baseline="0" dirty="0" smtClean="0"/>
                        <a:t> collected directly from real-valued opinion of people.</a:t>
                      </a:r>
                      <a:endParaRPr lang="en-US" sz="800" dirty="0" smtClean="0"/>
                    </a:p>
                    <a:p>
                      <a:r>
                        <a:rPr lang="en-US" sz="800" dirty="0" smtClean="0"/>
                        <a:t>Cons:</a:t>
                      </a:r>
                    </a:p>
                    <a:p>
                      <a:pPr marL="0" indent="0">
                        <a:buNone/>
                      </a:pPr>
                      <a:r>
                        <a:rPr lang="en-US" sz="800" dirty="0" smtClean="0"/>
                        <a:t>1. Limited to only a very particular region (not wide-scale).</a:t>
                      </a:r>
                    </a:p>
                    <a:p>
                      <a:pPr marL="0" indent="0">
                        <a:buNone/>
                      </a:pPr>
                      <a:r>
                        <a:rPr lang="en-US" sz="800" dirty="0" smtClean="0"/>
                        <a:t>2. Simplistic</a:t>
                      </a:r>
                      <a:r>
                        <a:rPr lang="en-US" sz="800" baseline="0" dirty="0" smtClean="0"/>
                        <a:t> data analysis and discussion overview provided.</a:t>
                      </a:r>
                      <a:endParaRPr lang="en-IN" sz="800" dirty="0"/>
                    </a:p>
                  </a:txBody>
                  <a:tcPr/>
                </a:tc>
              </a:tr>
              <a:tr h="884286">
                <a:tc>
                  <a:txBody>
                    <a:bodyPr/>
                    <a:lstStyle/>
                    <a:p>
                      <a:r>
                        <a:rPr lang="en-US" sz="1040" dirty="0" smtClean="0"/>
                        <a:t>[12]</a:t>
                      </a:r>
                      <a:endParaRPr lang="en-IN" sz="1040" dirty="0"/>
                    </a:p>
                  </a:txBody>
                  <a:tcPr/>
                </a:tc>
                <a:tc>
                  <a:txBody>
                    <a:bodyPr/>
                    <a:lstStyle/>
                    <a:p>
                      <a:r>
                        <a:rPr lang="en-US" sz="1040" dirty="0" err="1" smtClean="0"/>
                        <a:t>Gyugeun</a:t>
                      </a:r>
                      <a:r>
                        <a:rPr lang="en-US" sz="1040" dirty="0" smtClean="0"/>
                        <a:t> Yoon, Joseph Y.J. Chow, "Unlimited-ride bike-share pass pricing revenue management for casual riders using only public data", International Journal of Transportation Science and Technology 9 (2020) 159–169, January 2020.</a:t>
                      </a:r>
                      <a:endParaRPr lang="en-IN" sz="1040" dirty="0"/>
                    </a:p>
                  </a:txBody>
                  <a:tcPr/>
                </a:tc>
                <a:tc>
                  <a:txBody>
                    <a:bodyPr/>
                    <a:lstStyle/>
                    <a:p>
                      <a:pPr algn="just"/>
                      <a:r>
                        <a:rPr lang="en-US" sz="370" dirty="0" smtClean="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sz="370" dirty="0" err="1" smtClean="0"/>
                        <a:t>logit</a:t>
                      </a:r>
                      <a:r>
                        <a:rPr lang="en-US" sz="370" dirty="0" smtClean="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a:p>
                      <a:pPr algn="just"/>
                      <a:endParaRPr lang="en-IN" sz="370" dirty="0"/>
                    </a:p>
                  </a:txBody>
                  <a:tcPr/>
                </a:tc>
                <a:tc>
                  <a:txBody>
                    <a:bodyPr/>
                    <a:lstStyle/>
                    <a:p>
                      <a:r>
                        <a:rPr lang="en-US" sz="1040" dirty="0" smtClean="0"/>
                        <a:t>Linear regression, </a:t>
                      </a:r>
                      <a:r>
                        <a:rPr lang="en-IN" sz="1050" dirty="0" smtClean="0"/>
                        <a:t>multinomial </a:t>
                      </a:r>
                      <a:r>
                        <a:rPr lang="en-IN" sz="1050" dirty="0" err="1" smtClean="0"/>
                        <a:t>logit</a:t>
                      </a:r>
                      <a:r>
                        <a:rPr lang="en-IN" sz="1050" dirty="0" smtClean="0"/>
                        <a:t> model (MNL).</a:t>
                      </a:r>
                      <a:endParaRPr lang="en-IN" sz="1040" dirty="0"/>
                    </a:p>
                  </a:txBody>
                  <a:tcPr/>
                </a:tc>
                <a:tc>
                  <a:txBody>
                    <a:bodyPr/>
                    <a:lstStyle/>
                    <a:p>
                      <a:r>
                        <a:rPr lang="en-US" sz="700" dirty="0" smtClean="0"/>
                        <a:t>Pros:</a:t>
                      </a:r>
                    </a:p>
                    <a:p>
                      <a:r>
                        <a:rPr lang="en-US" sz="700" dirty="0" smtClean="0"/>
                        <a:t>1. Serves as a case study in </a:t>
                      </a:r>
                      <a:r>
                        <a:rPr lang="en-US" sz="700" dirty="0" err="1" smtClean="0"/>
                        <a:t>MaaS</a:t>
                      </a:r>
                      <a:r>
                        <a:rPr lang="en-US" sz="700" dirty="0" smtClean="0"/>
                        <a:t> revenue management.</a:t>
                      </a:r>
                    </a:p>
                    <a:p>
                      <a:r>
                        <a:rPr lang="en-US" sz="700" dirty="0" smtClean="0"/>
                        <a:t>2. Provides some very interesting insights on what can and cannot be done with big data availability.</a:t>
                      </a:r>
                    </a:p>
                    <a:p>
                      <a:r>
                        <a:rPr lang="en-US" sz="700" dirty="0" smtClean="0"/>
                        <a:t>Cons:</a:t>
                      </a:r>
                    </a:p>
                    <a:p>
                      <a:pPr marL="0" indent="0">
                        <a:buNone/>
                      </a:pPr>
                      <a:r>
                        <a:rPr lang="en-US" sz="700" dirty="0" smtClean="0"/>
                        <a:t>1. Not many alternatives provided for pass choice model.</a:t>
                      </a:r>
                    </a:p>
                    <a:p>
                      <a:pPr marL="0" indent="0">
                        <a:buNone/>
                      </a:pPr>
                      <a:r>
                        <a:rPr lang="en-US" sz="700" dirty="0" smtClean="0"/>
                        <a:t>2. Estimated</a:t>
                      </a:r>
                      <a:r>
                        <a:rPr lang="en-US" sz="700" baseline="0" dirty="0" smtClean="0"/>
                        <a:t> demand model not that comprehensive.</a:t>
                      </a:r>
                      <a:endParaRPr lang="en-IN" sz="700" dirty="0"/>
                    </a:p>
                  </a:txBody>
                  <a:tcPr/>
                </a:tc>
              </a:tr>
            </a:tbl>
          </a:graphicData>
        </a:graphic>
      </p:graphicFrame>
    </p:spTree>
    <p:extLst>
      <p:ext uri="{BB962C8B-B14F-4D97-AF65-F5344CB8AC3E}">
        <p14:creationId xmlns:p14="http://schemas.microsoft.com/office/powerpoint/2010/main" val="39604942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5" name="Table 4"/>
          <p:cNvGraphicFramePr>
            <a:graphicFrameLocks noGrp="1"/>
          </p:cNvGraphicFramePr>
          <p:nvPr>
            <p:extLst>
              <p:ext uri="{D42A27DB-BD31-4B8C-83A1-F6EECF244321}">
                <p14:modId xmlns:p14="http://schemas.microsoft.com/office/powerpoint/2010/main" val="227908916"/>
              </p:ext>
            </p:extLst>
          </p:nvPr>
        </p:nvGraphicFramePr>
        <p:xfrm>
          <a:off x="323528" y="1131590"/>
          <a:ext cx="8568950" cy="39566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950" dirty="0" err="1" smtClean="0"/>
                        <a:t>S.No</a:t>
                      </a:r>
                      <a:endParaRPr lang="en-IN" sz="950" dirty="0"/>
                    </a:p>
                  </a:txBody>
                  <a:tcPr/>
                </a:tc>
                <a:tc>
                  <a:txBody>
                    <a:bodyPr/>
                    <a:lstStyle/>
                    <a:p>
                      <a:r>
                        <a:rPr lang="en-US" sz="950" dirty="0" smtClean="0"/>
                        <a:t>Paper Title</a:t>
                      </a:r>
                      <a:endParaRPr lang="en-IN" sz="950" dirty="0"/>
                    </a:p>
                  </a:txBody>
                  <a:tcPr/>
                </a:tc>
                <a:tc>
                  <a:txBody>
                    <a:bodyPr/>
                    <a:lstStyle/>
                    <a:p>
                      <a:r>
                        <a:rPr lang="en-US" sz="950" dirty="0" smtClean="0"/>
                        <a:t>Summary</a:t>
                      </a:r>
                      <a:endParaRPr lang="en-IN" sz="950" dirty="0"/>
                    </a:p>
                  </a:txBody>
                  <a:tcPr/>
                </a:tc>
                <a:tc>
                  <a:txBody>
                    <a:bodyPr/>
                    <a:lstStyle/>
                    <a:p>
                      <a:r>
                        <a:rPr lang="en-US" sz="950" dirty="0" smtClean="0"/>
                        <a:t>Algorithms Used</a:t>
                      </a:r>
                      <a:endParaRPr lang="en-IN" sz="950" dirty="0"/>
                    </a:p>
                  </a:txBody>
                  <a:tcPr/>
                </a:tc>
                <a:tc>
                  <a:txBody>
                    <a:bodyPr/>
                    <a:lstStyle/>
                    <a:p>
                      <a:r>
                        <a:rPr lang="en-US" sz="950" dirty="0" smtClean="0"/>
                        <a:t>Pros/Cons</a:t>
                      </a:r>
                      <a:endParaRPr lang="en-IN" sz="950" dirty="0"/>
                    </a:p>
                  </a:txBody>
                  <a:tcPr/>
                </a:tc>
              </a:tr>
              <a:tr h="884286">
                <a:tc>
                  <a:txBody>
                    <a:bodyPr/>
                    <a:lstStyle/>
                    <a:p>
                      <a:r>
                        <a:rPr lang="en-US" sz="950" dirty="0" smtClean="0"/>
                        <a:t>[13]</a:t>
                      </a:r>
                      <a:endParaRPr lang="en-IN" sz="950" dirty="0"/>
                    </a:p>
                  </a:txBody>
                  <a:tcPr/>
                </a:tc>
                <a:tc>
                  <a:txBody>
                    <a:bodyPr/>
                    <a:lstStyle/>
                    <a:p>
                      <a:r>
                        <a:rPr lang="en-US" sz="950" dirty="0" smtClean="0"/>
                        <a:t>Leonardo </a:t>
                      </a:r>
                      <a:r>
                        <a:rPr lang="en-US" sz="950" dirty="0" err="1" smtClean="0"/>
                        <a:t>Caggiani</a:t>
                      </a:r>
                      <a:r>
                        <a:rPr lang="en-US" sz="950" dirty="0" smtClean="0"/>
                        <a:t>, </a:t>
                      </a:r>
                      <a:r>
                        <a:rPr lang="en-US" sz="950" dirty="0" err="1" smtClean="0"/>
                        <a:t>Rosalia</a:t>
                      </a:r>
                      <a:r>
                        <a:rPr lang="en-US" sz="950" dirty="0" smtClean="0"/>
                        <a:t> </a:t>
                      </a:r>
                      <a:r>
                        <a:rPr lang="en-US" sz="950" dirty="0" err="1" smtClean="0"/>
                        <a:t>Camporeale</a:t>
                      </a:r>
                      <a:r>
                        <a:rPr lang="en-US" sz="950" dirty="0" smtClean="0"/>
                        <a:t>, </a:t>
                      </a:r>
                      <a:r>
                        <a:rPr lang="en-US" sz="950" dirty="0" err="1" smtClean="0"/>
                        <a:t>Branka</a:t>
                      </a:r>
                      <a:r>
                        <a:rPr lang="en-US" sz="950" dirty="0" smtClean="0"/>
                        <a:t> </a:t>
                      </a:r>
                      <a:r>
                        <a:rPr lang="en-US" sz="950" dirty="0" err="1" smtClean="0"/>
                        <a:t>Dimitrijević</a:t>
                      </a:r>
                      <a:r>
                        <a:rPr lang="en-US" sz="950" dirty="0" smtClean="0"/>
                        <a:t>, </a:t>
                      </a:r>
                      <a:r>
                        <a:rPr lang="en-US" sz="950" dirty="0" err="1" smtClean="0"/>
                        <a:t>Milorad</a:t>
                      </a:r>
                      <a:r>
                        <a:rPr lang="en-US" sz="950" dirty="0" smtClean="0"/>
                        <a:t> </a:t>
                      </a:r>
                      <a:r>
                        <a:rPr lang="en-US" sz="950" dirty="0" err="1" smtClean="0"/>
                        <a:t>Vidović</a:t>
                      </a:r>
                      <a:r>
                        <a:rPr lang="en-US" sz="950" dirty="0" smtClean="0"/>
                        <a:t>, "An approach to modeling bike-sharing systems based on spatial equity concept", AIIT 2nd International Congress on Transport Infrastructure and Systems in a changing world (TIS ROMA 2019), 23rd-24th September 2019, Rome, Italy, Elsevier B.V., 2020.</a:t>
                      </a:r>
                      <a:endParaRPr lang="en-IN" sz="950" dirty="0"/>
                    </a:p>
                  </a:txBody>
                  <a:tcPr/>
                </a:tc>
                <a:tc>
                  <a:txBody>
                    <a:bodyPr/>
                    <a:lstStyle/>
                    <a:p>
                      <a:pPr algn="just"/>
                      <a:r>
                        <a:rPr lang="en-US" sz="450" dirty="0" smtClean="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aiming 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endParaRPr lang="en-IN" sz="450" dirty="0"/>
                    </a:p>
                  </a:txBody>
                  <a:tcPr/>
                </a:tc>
                <a:tc>
                  <a:txBody>
                    <a:bodyPr/>
                    <a:lstStyle/>
                    <a:p>
                      <a:r>
                        <a:rPr lang="en-US" sz="950" dirty="0" smtClean="0"/>
                        <a:t>A proposed linear mathematical model algorithm.</a:t>
                      </a:r>
                      <a:endParaRPr lang="en-IN" sz="950" dirty="0"/>
                    </a:p>
                  </a:txBody>
                  <a:tcPr/>
                </a:tc>
                <a:tc>
                  <a:txBody>
                    <a:bodyPr/>
                    <a:lstStyle/>
                    <a:p>
                      <a:r>
                        <a:rPr lang="en-US" sz="950" dirty="0" smtClean="0"/>
                        <a:t>Pros:</a:t>
                      </a:r>
                    </a:p>
                    <a:p>
                      <a:r>
                        <a:rPr lang="en-US" sz="950" dirty="0" smtClean="0"/>
                        <a:t>1. P</a:t>
                      </a:r>
                      <a:r>
                        <a:rPr lang="en-US" sz="1000" dirty="0" smtClean="0"/>
                        <a:t>resents an original model for the dimensioning of a public BSS.</a:t>
                      </a:r>
                    </a:p>
                    <a:p>
                      <a:r>
                        <a:rPr lang="en-US" sz="1000" dirty="0" smtClean="0"/>
                        <a:t>Cons:</a:t>
                      </a:r>
                    </a:p>
                    <a:p>
                      <a:r>
                        <a:rPr lang="en-US" sz="1000" dirty="0" smtClean="0"/>
                        <a:t>1. Functionality of tested model limited to a network of smaller dimensions.</a:t>
                      </a:r>
                      <a:endParaRPr lang="en-IN" sz="950" dirty="0"/>
                    </a:p>
                  </a:txBody>
                  <a:tcPr/>
                </a:tc>
              </a:tr>
              <a:tr h="884286">
                <a:tc>
                  <a:txBody>
                    <a:bodyPr/>
                    <a:lstStyle/>
                    <a:p>
                      <a:r>
                        <a:rPr lang="en-US" sz="950" dirty="0" smtClean="0"/>
                        <a:t>[14]</a:t>
                      </a:r>
                      <a:endParaRPr lang="en-IN" sz="950" dirty="0"/>
                    </a:p>
                  </a:txBody>
                  <a:tcPr/>
                </a:tc>
                <a:tc>
                  <a:txBody>
                    <a:bodyPr/>
                    <a:lstStyle/>
                    <a:p>
                      <a:r>
                        <a:rPr lang="en-US" sz="950" dirty="0" smtClean="0"/>
                        <a:t>Mohammed </a:t>
                      </a:r>
                      <a:r>
                        <a:rPr lang="en-US" sz="950" dirty="0" err="1" smtClean="0"/>
                        <a:t>Hamad</a:t>
                      </a:r>
                      <a:r>
                        <a:rPr lang="en-US" sz="950" dirty="0" smtClean="0"/>
                        <a:t> </a:t>
                      </a:r>
                      <a:r>
                        <a:rPr lang="en-US" sz="950" dirty="0" err="1" smtClean="0"/>
                        <a:t>Almannaa</a:t>
                      </a:r>
                      <a:r>
                        <a:rPr lang="en-US" sz="950" dirty="0" smtClean="0"/>
                        <a:t>, "Optimizing Bike Sharing Systems: Dynamic Prediction Using Machine Learning and Statistical Techniques and Rebalancing", DOI: 10.13140/RG.2.2.26034.43202, Thesis for: PhD, Advisor: </a:t>
                      </a:r>
                      <a:r>
                        <a:rPr lang="en-US" sz="950" dirty="0" err="1" smtClean="0"/>
                        <a:t>Hesham</a:t>
                      </a:r>
                      <a:r>
                        <a:rPr lang="en-US" sz="950" dirty="0" smtClean="0"/>
                        <a:t> </a:t>
                      </a:r>
                      <a:r>
                        <a:rPr lang="en-US" sz="950" dirty="0" err="1" smtClean="0"/>
                        <a:t>Rakha</a:t>
                      </a:r>
                      <a:r>
                        <a:rPr lang="en-US" sz="950" dirty="0" smtClean="0"/>
                        <a:t>, Project: Bike Research, April 2019.</a:t>
                      </a:r>
                      <a:endParaRPr lang="en-IN" sz="950" dirty="0"/>
                    </a:p>
                  </a:txBody>
                  <a:tcPr/>
                </a:tc>
                <a:tc>
                  <a:txBody>
                    <a:bodyPr/>
                    <a:lstStyle/>
                    <a:p>
                      <a:pPr algn="just"/>
                      <a:r>
                        <a:rPr lang="en-US" sz="250" dirty="0" smtClean="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sz="250" dirty="0" err="1" smtClean="0"/>
                        <a:t>spatio</a:t>
                      </a:r>
                      <a:r>
                        <a:rPr lang="en-US" sz="250" dirty="0" smtClean="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be portable, </a:t>
                      </a:r>
                      <a:r>
                        <a:rPr lang="en-US" sz="250" dirty="0" err="1" smtClean="0"/>
                        <a:t>i.e</a:t>
                      </a:r>
                      <a:r>
                        <a:rPr lang="en-US" sz="250" dirty="0" smtClean="0"/>
                        <a:t>, it takes into account both the types of BSSs (docked and </a:t>
                      </a:r>
                      <a:r>
                        <a:rPr lang="en-US" sz="250" dirty="0" err="1" smtClean="0"/>
                        <a:t>dockless</a:t>
                      </a:r>
                      <a:r>
                        <a:rPr lang="en-US" sz="250" dirty="0" smtClean="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sz="250" dirty="0" err="1" smtClean="0"/>
                        <a:t>univariate</a:t>
                      </a:r>
                      <a:r>
                        <a:rPr lang="en-US" sz="250" dirty="0" smtClean="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a:p>
                      <a:pPr algn="just"/>
                      <a:endParaRPr lang="en-IN" sz="250" dirty="0"/>
                    </a:p>
                  </a:txBody>
                  <a:tcPr/>
                </a:tc>
                <a:tc>
                  <a:txBody>
                    <a:bodyPr/>
                    <a:lstStyle/>
                    <a:p>
                      <a:r>
                        <a:rPr lang="en-US" sz="800" dirty="0" smtClean="0"/>
                        <a:t>A BSS optimization framework to minimize</a:t>
                      </a:r>
                      <a:r>
                        <a:rPr lang="en-US" sz="800" baseline="0" dirty="0" smtClean="0"/>
                        <a:t> the bike rebalancing/ repositioning problems, </a:t>
                      </a:r>
                      <a:r>
                        <a:rPr lang="en-IN" sz="800" dirty="0" smtClean="0"/>
                        <a:t>multi-objective supervised clustering algorithm, univariate inventory model using a Markov chain process, mathematical and heuristic approaches.</a:t>
                      </a:r>
                      <a:endParaRPr lang="en-IN" sz="800" dirty="0"/>
                    </a:p>
                  </a:txBody>
                  <a:tcPr/>
                </a:tc>
                <a:tc>
                  <a:txBody>
                    <a:bodyPr/>
                    <a:lstStyle/>
                    <a:p>
                      <a:r>
                        <a:rPr lang="en-US" sz="620" dirty="0" smtClean="0"/>
                        <a:t>Pros:</a:t>
                      </a:r>
                    </a:p>
                    <a:p>
                      <a:pPr marL="0" indent="0">
                        <a:buNone/>
                      </a:pPr>
                      <a:r>
                        <a:rPr lang="en-US" sz="620" dirty="0" smtClean="0"/>
                        <a:t>1. Can identify the similarity of bike-usage with respect to time events.</a:t>
                      </a:r>
                    </a:p>
                    <a:p>
                      <a:pPr marL="0" indent="0">
                        <a:buNone/>
                      </a:pPr>
                      <a:r>
                        <a:rPr lang="en-US" sz="620" dirty="0" smtClean="0"/>
                        <a:t>2. Can</a:t>
                      </a:r>
                      <a:r>
                        <a:rPr lang="en-US" sz="620" baseline="0" dirty="0" smtClean="0"/>
                        <a:t> predict </a:t>
                      </a:r>
                      <a:r>
                        <a:rPr lang="en-US" sz="620" dirty="0" smtClean="0"/>
                        <a:t>bike counts at stations in a BSS.</a:t>
                      </a:r>
                    </a:p>
                    <a:p>
                      <a:pPr marL="0" indent="0">
                        <a:buNone/>
                      </a:pPr>
                      <a:r>
                        <a:rPr lang="en-US" sz="620" dirty="0" smtClean="0"/>
                        <a:t>3. Provides an optimal range of bike levels at stations.</a:t>
                      </a:r>
                    </a:p>
                    <a:p>
                      <a:r>
                        <a:rPr lang="en-US" sz="620" dirty="0" smtClean="0"/>
                        <a:t>Cons:</a:t>
                      </a:r>
                    </a:p>
                    <a:p>
                      <a:r>
                        <a:rPr lang="en-US" sz="620" dirty="0" smtClean="0"/>
                        <a:t>1. Scope for improvement in modeling future models.</a:t>
                      </a:r>
                      <a:endParaRPr lang="en-IN" sz="620" dirty="0"/>
                    </a:p>
                  </a:txBody>
                  <a:tcPr/>
                </a:tc>
              </a:tr>
              <a:tr h="884286">
                <a:tc>
                  <a:txBody>
                    <a:bodyPr/>
                    <a:lstStyle/>
                    <a:p>
                      <a:r>
                        <a:rPr lang="en-US" sz="950" dirty="0" smtClean="0"/>
                        <a:t>[15]</a:t>
                      </a:r>
                      <a:endParaRPr lang="en-IN" sz="950" dirty="0"/>
                    </a:p>
                  </a:txBody>
                  <a:tcPr/>
                </a:tc>
                <a:tc>
                  <a:txBody>
                    <a:bodyPr/>
                    <a:lstStyle/>
                    <a:p>
                      <a:r>
                        <a:rPr lang="en-US" sz="950" dirty="0" err="1" smtClean="0"/>
                        <a:t>Elisabete</a:t>
                      </a:r>
                      <a:r>
                        <a:rPr lang="en-US" sz="950" dirty="0" smtClean="0"/>
                        <a:t> </a:t>
                      </a:r>
                      <a:r>
                        <a:rPr lang="en-US" sz="950" dirty="0" err="1" smtClean="0"/>
                        <a:t>Arsenio</a:t>
                      </a:r>
                      <a:r>
                        <a:rPr lang="en-US" sz="950" dirty="0" smtClean="0"/>
                        <a:t>, </a:t>
                      </a:r>
                      <a:r>
                        <a:rPr lang="en-US" sz="950" dirty="0" err="1" smtClean="0"/>
                        <a:t>Elisabete</a:t>
                      </a:r>
                      <a:r>
                        <a:rPr lang="en-US" sz="950" dirty="0" smtClean="0"/>
                        <a:t> </a:t>
                      </a:r>
                      <a:r>
                        <a:rPr lang="en-US" sz="950" dirty="0" err="1" smtClean="0"/>
                        <a:t>Arsenio</a:t>
                      </a:r>
                      <a:r>
                        <a:rPr lang="en-US" sz="950" dirty="0" smtClean="0"/>
                        <a:t>, Sofia </a:t>
                      </a:r>
                      <a:r>
                        <a:rPr lang="en-US" sz="950" dirty="0" err="1" smtClean="0"/>
                        <a:t>Azeredo</a:t>
                      </a:r>
                      <a:r>
                        <a:rPr lang="en-US" sz="950" dirty="0" smtClean="0"/>
                        <a:t> Lopes, Helena </a:t>
                      </a:r>
                      <a:r>
                        <a:rPr lang="en-US" sz="950" dirty="0" err="1" smtClean="0"/>
                        <a:t>Iglésias</a:t>
                      </a:r>
                      <a:r>
                        <a:rPr lang="en-US" sz="950" dirty="0" smtClean="0"/>
                        <a:t> Pereira, "Assessing the market potential of electric bicycles and ICT for low carbon school travel: a case study in the Smart City of ÁGUEDA", European Transport Research Review (2018) 10: 13, Springer, January 2018.</a:t>
                      </a:r>
                      <a:endParaRPr lang="en-IN" sz="950" dirty="0"/>
                    </a:p>
                  </a:txBody>
                  <a:tcPr/>
                </a:tc>
                <a:tc>
                  <a:txBody>
                    <a:bodyPr/>
                    <a:lstStyle/>
                    <a:p>
                      <a:pPr algn="just"/>
                      <a:r>
                        <a:rPr lang="en-US" sz="290" dirty="0" smtClean="0"/>
                        <a:t>The authors published this research paper which is actually based on the Be4Schools R&amp;D project implemented in the Portugal based city of </a:t>
                      </a:r>
                      <a:r>
                        <a:rPr lang="en-US" sz="290" dirty="0" err="1" smtClean="0"/>
                        <a:t>Águeda</a:t>
                      </a:r>
                      <a:r>
                        <a:rPr lang="en-US" sz="290" dirty="0" smtClean="0"/>
                        <a:t>. The intent of this study conducted was to analyze the preferences of the students aged between 15-21 in the context of using e-bikes while going daily to school. It also aimed at assessing their longings and preferences towards ICT related attributes. The 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perspectives and in this both the students and their parents were questioned in order to get insights on what </a:t>
                      </a:r>
                      <a:r>
                        <a:rPr lang="en-US" sz="290" dirty="0" err="1" smtClean="0"/>
                        <a:t>equipments</a:t>
                      </a:r>
                      <a:r>
                        <a:rPr lang="en-US" sz="290" dirty="0" smtClean="0"/>
                        <a:t> to be installed, ICT preferences, household budget constraints,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in 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endParaRPr lang="en-IN" sz="290" dirty="0"/>
                    </a:p>
                  </a:txBody>
                  <a:tcPr/>
                </a:tc>
                <a:tc>
                  <a:txBody>
                    <a:bodyPr/>
                    <a:lstStyle/>
                    <a:p>
                      <a:r>
                        <a:rPr lang="en-US" sz="950" dirty="0" smtClean="0"/>
                        <a:t>A stated choice experiment.</a:t>
                      </a:r>
                      <a:endParaRPr lang="en-IN" sz="950" dirty="0"/>
                    </a:p>
                  </a:txBody>
                  <a:tcPr/>
                </a:tc>
                <a:tc>
                  <a:txBody>
                    <a:bodyPr/>
                    <a:lstStyle/>
                    <a:p>
                      <a:r>
                        <a:rPr lang="en-US" sz="600" dirty="0" smtClean="0"/>
                        <a:t>Pros:</a:t>
                      </a:r>
                    </a:p>
                    <a:p>
                      <a:r>
                        <a:rPr lang="en-US" sz="600" dirty="0" smtClean="0"/>
                        <a:t>1. It contributed to understand which barriers are perceived by students as the most important ones for them not to cycle to school and to assess the specific role of cycling infrastructures. </a:t>
                      </a:r>
                    </a:p>
                    <a:p>
                      <a:r>
                        <a:rPr lang="en-US" sz="600" dirty="0" smtClean="0"/>
                        <a:t>Cons:</a:t>
                      </a:r>
                    </a:p>
                    <a:p>
                      <a:r>
                        <a:rPr lang="en-US" sz="600" dirty="0" smtClean="0"/>
                        <a:t>1. A significant market innovation potential for cycling remains to be explored in the context of school travel in the country that requires solving a set of barriers of varying complexity to address user needs.</a:t>
                      </a:r>
                      <a:endParaRPr lang="en-IN" sz="600" dirty="0"/>
                    </a:p>
                  </a:txBody>
                  <a:tcPr/>
                </a:tc>
              </a:tr>
            </a:tbl>
          </a:graphicData>
        </a:graphic>
      </p:graphicFrame>
    </p:spTree>
    <p:extLst>
      <p:ext uri="{BB962C8B-B14F-4D97-AF65-F5344CB8AC3E}">
        <p14:creationId xmlns:p14="http://schemas.microsoft.com/office/powerpoint/2010/main" val="3629458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aphicFrame>
        <p:nvGraphicFramePr>
          <p:cNvPr id="5" name="Table 4"/>
          <p:cNvGraphicFramePr>
            <a:graphicFrameLocks noGrp="1"/>
          </p:cNvGraphicFramePr>
          <p:nvPr>
            <p:extLst>
              <p:ext uri="{D42A27DB-BD31-4B8C-83A1-F6EECF244321}">
                <p14:modId xmlns:p14="http://schemas.microsoft.com/office/powerpoint/2010/main" val="811774120"/>
              </p:ext>
            </p:extLst>
          </p:nvPr>
        </p:nvGraphicFramePr>
        <p:xfrm>
          <a:off x="323528" y="1131590"/>
          <a:ext cx="8568950" cy="392620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0" dirty="0" err="1" smtClean="0"/>
                        <a:t>S.No</a:t>
                      </a:r>
                      <a:endParaRPr lang="en-IN" sz="1100" dirty="0"/>
                    </a:p>
                  </a:txBody>
                  <a:tcPr/>
                </a:tc>
                <a:tc>
                  <a:txBody>
                    <a:bodyPr/>
                    <a:lstStyle/>
                    <a:p>
                      <a:r>
                        <a:rPr lang="en-US" sz="1100" dirty="0" smtClean="0"/>
                        <a:t>Paper Title</a:t>
                      </a:r>
                      <a:endParaRPr lang="en-IN" sz="1100" dirty="0"/>
                    </a:p>
                  </a:txBody>
                  <a:tcPr/>
                </a:tc>
                <a:tc>
                  <a:txBody>
                    <a:bodyPr/>
                    <a:lstStyle/>
                    <a:p>
                      <a:r>
                        <a:rPr lang="en-US" sz="1100" dirty="0" smtClean="0"/>
                        <a:t>Summary</a:t>
                      </a:r>
                      <a:endParaRPr lang="en-IN" sz="1100" dirty="0"/>
                    </a:p>
                  </a:txBody>
                  <a:tcPr/>
                </a:tc>
                <a:tc>
                  <a:txBody>
                    <a:bodyPr/>
                    <a:lstStyle/>
                    <a:p>
                      <a:r>
                        <a:rPr lang="en-US" sz="1100" dirty="0" smtClean="0"/>
                        <a:t>Algorithms Used</a:t>
                      </a:r>
                      <a:endParaRPr lang="en-IN" sz="1100" dirty="0"/>
                    </a:p>
                  </a:txBody>
                  <a:tcPr/>
                </a:tc>
                <a:tc>
                  <a:txBody>
                    <a:bodyPr/>
                    <a:lstStyle/>
                    <a:p>
                      <a:r>
                        <a:rPr lang="en-US" sz="1100" dirty="0" smtClean="0"/>
                        <a:t>Pros/Cons</a:t>
                      </a:r>
                      <a:endParaRPr lang="en-IN" sz="1100" dirty="0"/>
                    </a:p>
                  </a:txBody>
                  <a:tcPr/>
                </a:tc>
              </a:tr>
              <a:tr h="884286">
                <a:tc>
                  <a:txBody>
                    <a:bodyPr/>
                    <a:lstStyle/>
                    <a:p>
                      <a:r>
                        <a:rPr lang="en-US" sz="1100" dirty="0" smtClean="0"/>
                        <a:t>[16]</a:t>
                      </a:r>
                      <a:endParaRPr lang="en-IN" sz="1100" dirty="0"/>
                    </a:p>
                  </a:txBody>
                  <a:tcPr/>
                </a:tc>
                <a:tc>
                  <a:txBody>
                    <a:bodyPr/>
                    <a:lstStyle/>
                    <a:p>
                      <a:r>
                        <a:rPr lang="en-US" sz="1100" dirty="0" smtClean="0"/>
                        <a:t>Miriam Ricci, "Bike sharing: A review of evidence on impacts and processes of implementation and operation", Research in Transportation Business &amp; Management 15 (2015) 28–38, Elsevier Ltd., April 2015.</a:t>
                      </a:r>
                      <a:endParaRPr lang="en-IN" sz="1100" dirty="0"/>
                    </a:p>
                  </a:txBody>
                  <a:tcPr/>
                </a:tc>
                <a:tc>
                  <a:txBody>
                    <a:bodyPr/>
                    <a:lstStyle/>
                    <a:p>
                      <a:pPr algn="just"/>
                      <a:r>
                        <a:rPr lang="en-US" sz="290" dirty="0" smtClean="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of 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endParaRPr lang="en-IN" sz="290" dirty="0"/>
                    </a:p>
                  </a:txBody>
                  <a:tcPr/>
                </a:tc>
                <a:tc>
                  <a:txBody>
                    <a:bodyPr/>
                    <a:lstStyle/>
                    <a:p>
                      <a:r>
                        <a:rPr lang="en-US" sz="1100" dirty="0" smtClean="0"/>
                        <a:t>Surveys, discussion and analysis of various impacts on diverse factors.</a:t>
                      </a:r>
                      <a:endParaRPr lang="en-IN" sz="1100" dirty="0"/>
                    </a:p>
                  </a:txBody>
                  <a:tcPr/>
                </a:tc>
                <a:tc>
                  <a:txBody>
                    <a:bodyPr/>
                    <a:lstStyle/>
                    <a:p>
                      <a:r>
                        <a:rPr lang="en-US" sz="820" dirty="0" smtClean="0"/>
                        <a:t>Pros:</a:t>
                      </a:r>
                    </a:p>
                    <a:p>
                      <a:r>
                        <a:rPr lang="en-US" sz="820" dirty="0" smtClean="0"/>
                        <a:t>1. A critical overview of the increasing number of information sources and the growing body of knowledge about bike-sharing provided.</a:t>
                      </a:r>
                    </a:p>
                    <a:p>
                      <a:r>
                        <a:rPr lang="en-US" sz="820" dirty="0" smtClean="0"/>
                        <a:t>Cons:</a:t>
                      </a:r>
                    </a:p>
                    <a:p>
                      <a:r>
                        <a:rPr lang="en-US" sz="820" dirty="0" smtClean="0"/>
                        <a:t>1. Many scopes</a:t>
                      </a:r>
                      <a:r>
                        <a:rPr lang="en-US" sz="820" baseline="0" dirty="0" smtClean="0"/>
                        <a:t> of improvement.</a:t>
                      </a:r>
                      <a:endParaRPr lang="en-IN" sz="820" dirty="0"/>
                    </a:p>
                  </a:txBody>
                  <a:tcPr/>
                </a:tc>
              </a:tr>
              <a:tr h="884286">
                <a:tc>
                  <a:txBody>
                    <a:bodyPr/>
                    <a:lstStyle/>
                    <a:p>
                      <a:r>
                        <a:rPr lang="en-US" sz="1100" dirty="0" smtClean="0"/>
                        <a:t>[17]</a:t>
                      </a:r>
                      <a:endParaRPr lang="en-IN" sz="1100" dirty="0"/>
                    </a:p>
                  </a:txBody>
                  <a:tcPr/>
                </a:tc>
                <a:tc>
                  <a:txBody>
                    <a:bodyPr/>
                    <a:lstStyle/>
                    <a:p>
                      <a:r>
                        <a:rPr lang="en-US" sz="1100" dirty="0" smtClean="0"/>
                        <a:t>Angela Au, "Social Media Strategies Used in Marketing Custom Bicycle </a:t>
                      </a:r>
                      <a:r>
                        <a:rPr lang="en-US" sz="1100" dirty="0" err="1" smtClean="0"/>
                        <a:t>Framebuilding</a:t>
                      </a:r>
                      <a:r>
                        <a:rPr lang="en-US" sz="1100" dirty="0" smtClean="0"/>
                        <a:t> Companies", Doctoral Study - Walden University </a:t>
                      </a:r>
                      <a:r>
                        <a:rPr lang="en-US" sz="1100" dirty="0" err="1" smtClean="0"/>
                        <a:t>ScholarWorks</a:t>
                      </a:r>
                      <a:r>
                        <a:rPr lang="en-US" sz="1100" dirty="0" smtClean="0"/>
                        <a:t> (Walden Dissertations and Doctoral Studies Collection), November 2015.</a:t>
                      </a:r>
                      <a:endParaRPr lang="en-IN" sz="1100" dirty="0"/>
                    </a:p>
                  </a:txBody>
                  <a:tcPr/>
                </a:tc>
                <a:tc>
                  <a:txBody>
                    <a:bodyPr/>
                    <a:lstStyle/>
                    <a:p>
                      <a:pPr algn="just"/>
                      <a:r>
                        <a:rPr lang="en-US" sz="380" dirty="0" smtClean="0"/>
                        <a:t>The long paper which comprised of multiple case study explored what various strategies the microenterprise owners in the artisan economy need to market using social media. Through the means of </a:t>
                      </a:r>
                      <a:r>
                        <a:rPr lang="en-US" sz="380" dirty="0" err="1" smtClean="0"/>
                        <a:t>semistructured</a:t>
                      </a:r>
                      <a:r>
                        <a:rPr lang="en-US" sz="380" dirty="0" smtClean="0"/>
                        <a:t> interviews and open-ended questions, data were collected from 5 bicycle </a:t>
                      </a:r>
                      <a:r>
                        <a:rPr lang="en-US" sz="380" dirty="0" err="1" smtClean="0"/>
                        <a:t>framebuilding</a:t>
                      </a:r>
                      <a:r>
                        <a:rPr lang="en-US" sz="380" dirty="0" smtClean="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artisan 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p>
                    <a:p>
                      <a:pPr algn="just"/>
                      <a:endParaRPr lang="en-IN" sz="380" dirty="0"/>
                    </a:p>
                  </a:txBody>
                  <a:tcPr/>
                </a:tc>
                <a:tc>
                  <a:txBody>
                    <a:bodyPr/>
                    <a:lstStyle/>
                    <a:p>
                      <a:r>
                        <a:rPr lang="en-US" sz="1100" dirty="0" smtClean="0"/>
                        <a:t>The diffusion of innovations theory, thematic analysis.</a:t>
                      </a:r>
                      <a:endParaRPr lang="en-IN" sz="1100" dirty="0"/>
                    </a:p>
                  </a:txBody>
                  <a:tcPr/>
                </a:tc>
                <a:tc>
                  <a:txBody>
                    <a:bodyPr/>
                    <a:lstStyle/>
                    <a:p>
                      <a:r>
                        <a:rPr lang="en-US" sz="900" dirty="0" smtClean="0"/>
                        <a:t>Pros:</a:t>
                      </a:r>
                    </a:p>
                    <a:p>
                      <a:pPr marL="0" indent="0">
                        <a:buNone/>
                      </a:pPr>
                      <a:r>
                        <a:rPr lang="en-US" sz="900" dirty="0" smtClean="0"/>
                        <a:t>1. Helped artisan microenterprises learn to use social media effectively.</a:t>
                      </a:r>
                    </a:p>
                    <a:p>
                      <a:pPr marL="0" indent="0">
                        <a:buNone/>
                      </a:pPr>
                      <a:r>
                        <a:rPr lang="en-US" sz="900" dirty="0" smtClean="0"/>
                        <a:t>2. Boosting sales and profits.</a:t>
                      </a:r>
                    </a:p>
                    <a:p>
                      <a:r>
                        <a:rPr lang="en-US" sz="900" dirty="0" smtClean="0"/>
                        <a:t>Cons:</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 Very antique analysis</a:t>
                      </a:r>
                      <a:r>
                        <a:rPr lang="en-US" sz="900" baseline="0" dirty="0" smtClean="0"/>
                        <a:t> and processes involved.</a:t>
                      </a:r>
                      <a:endParaRPr lang="en-IN" sz="900" dirty="0" smtClean="0"/>
                    </a:p>
                  </a:txBody>
                  <a:tcPr/>
                </a:tc>
              </a:tr>
              <a:tr h="884286">
                <a:tc>
                  <a:txBody>
                    <a:bodyPr/>
                    <a:lstStyle/>
                    <a:p>
                      <a:r>
                        <a:rPr lang="en-US" sz="1100" dirty="0" smtClean="0"/>
                        <a:t>[18]</a:t>
                      </a:r>
                      <a:endParaRPr lang="en-IN" sz="1100" dirty="0"/>
                    </a:p>
                  </a:txBody>
                  <a:tcPr/>
                </a:tc>
                <a:tc>
                  <a:txBody>
                    <a:bodyPr/>
                    <a:lstStyle/>
                    <a:p>
                      <a:r>
                        <a:rPr lang="en-US" sz="1100" dirty="0" err="1" smtClean="0"/>
                        <a:t>Inês</a:t>
                      </a:r>
                      <a:r>
                        <a:rPr lang="en-US" sz="1100" dirty="0" smtClean="0"/>
                        <a:t> </a:t>
                      </a:r>
                      <a:r>
                        <a:rPr lang="en-US" sz="1100" dirty="0" err="1" smtClean="0"/>
                        <a:t>Frade</a:t>
                      </a:r>
                      <a:r>
                        <a:rPr lang="en-US" sz="1100" dirty="0" smtClean="0"/>
                        <a:t>, </a:t>
                      </a:r>
                      <a:r>
                        <a:rPr lang="en-US" sz="1100" dirty="0" err="1" smtClean="0"/>
                        <a:t>Anabela</a:t>
                      </a:r>
                      <a:r>
                        <a:rPr lang="en-US" sz="1100" dirty="0" smtClean="0"/>
                        <a:t> </a:t>
                      </a:r>
                      <a:r>
                        <a:rPr lang="en-US" sz="1100" dirty="0" err="1" smtClean="0"/>
                        <a:t>Ribeiro</a:t>
                      </a:r>
                      <a:r>
                        <a:rPr lang="en-US" sz="1100" dirty="0" smtClean="0"/>
                        <a:t>, "Bicycle sharing systems demand", EWGT2013 – 16th Meeting of the EURO Working Group on Transportation, </a:t>
                      </a:r>
                      <a:r>
                        <a:rPr lang="en-US" sz="1100" dirty="0" err="1" smtClean="0"/>
                        <a:t>Procedia</a:t>
                      </a:r>
                      <a:r>
                        <a:rPr lang="en-US" sz="1100" dirty="0" smtClean="0"/>
                        <a:t> - Social and Behavioral Sciences 111 ( 2014 ) 518 – 527, Elsevier Ltd., February 2014.</a:t>
                      </a:r>
                      <a:endParaRPr lang="en-IN" sz="1100" dirty="0"/>
                    </a:p>
                  </a:txBody>
                  <a:tcPr/>
                </a:tc>
                <a:tc>
                  <a:txBody>
                    <a:bodyPr/>
                    <a:lstStyle/>
                    <a:p>
                      <a:pPr algn="just"/>
                      <a:r>
                        <a:rPr lang="en-US" sz="350" dirty="0" smtClean="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sz="350" dirty="0" err="1" smtClean="0"/>
                        <a:t>the</a:t>
                      </a:r>
                      <a:r>
                        <a:rPr lang="en-US" sz="350" dirty="0" smtClean="0"/>
                        <a:t> bicycle sharing demands thus making a cohesiveness study among the various factors proposed. After studying all these, the authors put the proposed methodology and their knowledge to exercise on the case study of Coimbra (a town located in the </a:t>
                      </a:r>
                      <a:r>
                        <a:rPr lang="en-US" sz="350" dirty="0" err="1" smtClean="0"/>
                        <a:t>centre</a:t>
                      </a:r>
                      <a:r>
                        <a:rPr lang="en-US" sz="350" dirty="0" smtClean="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endParaRPr lang="en-IN" sz="350" dirty="0"/>
                    </a:p>
                  </a:txBody>
                  <a:tcPr/>
                </a:tc>
                <a:tc>
                  <a:txBody>
                    <a:bodyPr/>
                    <a:lstStyle/>
                    <a:p>
                      <a:r>
                        <a:rPr lang="en-US" sz="1100" dirty="0" smtClean="0"/>
                        <a:t>Latent demand score method, 'revealed' or 'stated' preference surveys.</a:t>
                      </a:r>
                      <a:endParaRPr lang="en-IN" sz="1100" dirty="0"/>
                    </a:p>
                  </a:txBody>
                  <a:tcPr/>
                </a:tc>
                <a:tc>
                  <a:txBody>
                    <a:bodyPr/>
                    <a:lstStyle/>
                    <a:p>
                      <a:r>
                        <a:rPr lang="en-US" sz="650" dirty="0" smtClean="0"/>
                        <a:t>Pros:</a:t>
                      </a:r>
                    </a:p>
                    <a:p>
                      <a:r>
                        <a:rPr lang="en-US" sz="650" dirty="0" smtClean="0"/>
                        <a:t>1. Provides a quick assessment and it can be adapted to other towns and cities according its characteristics. </a:t>
                      </a:r>
                    </a:p>
                    <a:p>
                      <a:pPr marL="0" indent="0">
                        <a:buNone/>
                      </a:pPr>
                      <a:r>
                        <a:rPr lang="en-US" sz="650" dirty="0" smtClean="0"/>
                        <a:t>2. Provided a method for estimating the bike-sharing demand.</a:t>
                      </a:r>
                    </a:p>
                    <a:p>
                      <a:pPr marL="0" indent="0">
                        <a:buNone/>
                      </a:pPr>
                      <a:r>
                        <a:rPr lang="en-US" sz="650" dirty="0" smtClean="0"/>
                        <a:t>3. Allowed</a:t>
                      </a:r>
                      <a:r>
                        <a:rPr lang="en-US" sz="650" baseline="0" dirty="0" smtClean="0"/>
                        <a:t> to </a:t>
                      </a:r>
                      <a:r>
                        <a:rPr lang="en-US" sz="650" dirty="0" smtClean="0"/>
                        <a:t>geo-reference the demand, considering the characteristics of the city and of the trips.</a:t>
                      </a:r>
                    </a:p>
                    <a:p>
                      <a:r>
                        <a:rPr lang="en-US" sz="650" dirty="0" smtClean="0"/>
                        <a:t>Cons:</a:t>
                      </a:r>
                    </a:p>
                    <a:p>
                      <a:r>
                        <a:rPr lang="en-US" sz="650" dirty="0" smtClean="0"/>
                        <a:t>1.</a:t>
                      </a:r>
                      <a:r>
                        <a:rPr lang="en-US" sz="650" baseline="0" dirty="0" smtClean="0"/>
                        <a:t> Many socio-economic characteristics not taken into consideration.</a:t>
                      </a:r>
                      <a:endParaRPr lang="en-IN" sz="650" dirty="0"/>
                    </a:p>
                  </a:txBody>
                  <a:tcPr/>
                </a:tc>
              </a:tr>
            </a:tbl>
          </a:graphicData>
        </a:graphic>
      </p:graphicFrame>
    </p:spTree>
    <p:extLst>
      <p:ext uri="{BB962C8B-B14F-4D97-AF65-F5344CB8AC3E}">
        <p14:creationId xmlns:p14="http://schemas.microsoft.com/office/powerpoint/2010/main" val="1007464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graphicFrame>
        <p:nvGraphicFramePr>
          <p:cNvPr id="5" name="Table 4"/>
          <p:cNvGraphicFramePr>
            <a:graphicFrameLocks noGrp="1"/>
          </p:cNvGraphicFramePr>
          <p:nvPr>
            <p:extLst>
              <p:ext uri="{D42A27DB-BD31-4B8C-83A1-F6EECF244321}">
                <p14:modId xmlns:p14="http://schemas.microsoft.com/office/powerpoint/2010/main" val="1852841235"/>
              </p:ext>
            </p:extLst>
          </p:nvPr>
        </p:nvGraphicFramePr>
        <p:xfrm>
          <a:off x="323528" y="1131590"/>
          <a:ext cx="8568950" cy="38804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50" dirty="0" err="1" smtClean="0"/>
                        <a:t>S.No</a:t>
                      </a:r>
                      <a:endParaRPr lang="en-IN" sz="1150" dirty="0"/>
                    </a:p>
                  </a:txBody>
                  <a:tcPr/>
                </a:tc>
                <a:tc>
                  <a:txBody>
                    <a:bodyPr/>
                    <a:lstStyle/>
                    <a:p>
                      <a:r>
                        <a:rPr lang="en-US" sz="1150" dirty="0" smtClean="0"/>
                        <a:t>Paper Title</a:t>
                      </a:r>
                      <a:endParaRPr lang="en-IN" sz="1150" dirty="0"/>
                    </a:p>
                  </a:txBody>
                  <a:tcPr/>
                </a:tc>
                <a:tc>
                  <a:txBody>
                    <a:bodyPr/>
                    <a:lstStyle/>
                    <a:p>
                      <a:r>
                        <a:rPr lang="en-US" sz="1150" dirty="0" smtClean="0"/>
                        <a:t>Summary</a:t>
                      </a:r>
                      <a:endParaRPr lang="en-IN" sz="1150" dirty="0"/>
                    </a:p>
                  </a:txBody>
                  <a:tcPr/>
                </a:tc>
                <a:tc>
                  <a:txBody>
                    <a:bodyPr/>
                    <a:lstStyle/>
                    <a:p>
                      <a:r>
                        <a:rPr lang="en-US" sz="1150" dirty="0" smtClean="0"/>
                        <a:t>Algorithms Used</a:t>
                      </a:r>
                      <a:endParaRPr lang="en-IN" sz="1150" dirty="0"/>
                    </a:p>
                  </a:txBody>
                  <a:tcPr/>
                </a:tc>
                <a:tc>
                  <a:txBody>
                    <a:bodyPr/>
                    <a:lstStyle/>
                    <a:p>
                      <a:r>
                        <a:rPr lang="en-US" sz="1150" dirty="0" smtClean="0"/>
                        <a:t>Pros/Cons</a:t>
                      </a:r>
                      <a:endParaRPr lang="en-IN" sz="1150" dirty="0"/>
                    </a:p>
                  </a:txBody>
                  <a:tcPr/>
                </a:tc>
              </a:tr>
              <a:tr h="884286">
                <a:tc>
                  <a:txBody>
                    <a:bodyPr/>
                    <a:lstStyle/>
                    <a:p>
                      <a:r>
                        <a:rPr lang="en-US" sz="1150" dirty="0" smtClean="0"/>
                        <a:t>[19]</a:t>
                      </a:r>
                      <a:endParaRPr lang="en-IN" sz="1150" dirty="0"/>
                    </a:p>
                  </a:txBody>
                  <a:tcPr/>
                </a:tc>
                <a:tc>
                  <a:txBody>
                    <a:bodyPr/>
                    <a:lstStyle/>
                    <a:p>
                      <a:r>
                        <a:rPr lang="en-US" sz="1150" dirty="0" smtClean="0"/>
                        <a:t>Darren Buck, Ralph Buehler, Patricia </a:t>
                      </a:r>
                      <a:r>
                        <a:rPr lang="en-US" sz="1150" dirty="0" err="1" smtClean="0"/>
                        <a:t>Happ</a:t>
                      </a:r>
                      <a:r>
                        <a:rPr lang="en-US" sz="1150" dirty="0" smtClean="0"/>
                        <a:t>, Bradley Rawls, Payton Chung, Natalie </a:t>
                      </a:r>
                      <a:r>
                        <a:rPr lang="en-US" sz="1150" dirty="0" err="1" smtClean="0"/>
                        <a:t>Borecki</a:t>
                      </a:r>
                      <a:r>
                        <a:rPr lang="en-US" sz="1150" dirty="0" smtClean="0"/>
                        <a:t>, "Are </a:t>
                      </a:r>
                      <a:r>
                        <a:rPr lang="en-US" sz="1150" dirty="0" err="1" smtClean="0"/>
                        <a:t>Bikeshare</a:t>
                      </a:r>
                      <a:r>
                        <a:rPr lang="en-US" sz="1150" dirty="0" smtClean="0"/>
                        <a:t> Users Different from Regular Cyclists? A First Look at Short-Term Users, Annual Members, and Area Cyclists in the Washington, DC Region", Transportation Research Record Journal of the Transportation Research Board 2387(-1):112-119, DOI: 10.3141/2387-13, December 2013.</a:t>
                      </a:r>
                      <a:endParaRPr lang="en-IN" sz="1150" dirty="0"/>
                    </a:p>
                  </a:txBody>
                  <a:tcPr/>
                </a:tc>
                <a:tc>
                  <a:txBody>
                    <a:bodyPr/>
                    <a:lstStyle/>
                    <a:p>
                      <a:pPr algn="just"/>
                      <a:r>
                        <a:rPr lang="en-US" sz="400" dirty="0" smtClean="0"/>
                        <a:t>In this research paper, the authors investigated the travel behavior characteristics of bicycle system users. A comparative analysis was done to understand the differences between annual members and short-term user profiles on Capital </a:t>
                      </a:r>
                      <a:r>
                        <a:rPr lang="en-US" sz="400" dirty="0" err="1" smtClean="0"/>
                        <a:t>Bikeshare</a:t>
                      </a:r>
                      <a:r>
                        <a:rPr lang="en-US" sz="400" dirty="0" smtClean="0"/>
                        <a:t> (</a:t>
                      </a:r>
                      <a:r>
                        <a:rPr lang="en-US" sz="400" dirty="0" err="1" smtClean="0"/>
                        <a:t>CaBi</a:t>
                      </a:r>
                      <a:r>
                        <a:rPr lang="en-US" sz="400" dirty="0" smtClean="0"/>
                        <a:t>). The data used for the overall research was gathered from Washington, DC area regional household travel survey of 2007-2008, an intercept 10 survey of short-term </a:t>
                      </a:r>
                      <a:r>
                        <a:rPr lang="en-US" sz="400" dirty="0" err="1" smtClean="0"/>
                        <a:t>CaBi</a:t>
                      </a:r>
                      <a:r>
                        <a:rPr lang="en-US" sz="400" dirty="0" smtClean="0"/>
                        <a:t> users, and an online survey of annual </a:t>
                      </a:r>
                      <a:r>
                        <a:rPr lang="en-US" sz="400" dirty="0" err="1" smtClean="0"/>
                        <a:t>CaBi</a:t>
                      </a:r>
                      <a:r>
                        <a:rPr lang="en-US" sz="400" dirty="0" smtClean="0"/>
                        <a:t> members. This paper deals with a case study of short-term and annual </a:t>
                      </a:r>
                      <a:r>
                        <a:rPr lang="en-US" sz="400" dirty="0" err="1" smtClean="0"/>
                        <a:t>bikeshare</a:t>
                      </a:r>
                      <a:r>
                        <a:rPr lang="en-US" sz="400" dirty="0" smtClean="0"/>
                        <a:t> users of Capital 13 </a:t>
                      </a:r>
                      <a:r>
                        <a:rPr lang="en-US" sz="400" dirty="0" err="1" smtClean="0"/>
                        <a:t>Bikeshare</a:t>
                      </a:r>
                      <a:r>
                        <a:rPr lang="en-US" sz="400" dirty="0" smtClean="0"/>
                        <a:t> (</a:t>
                      </a:r>
                      <a:r>
                        <a:rPr lang="en-US" sz="400" dirty="0" err="1" smtClean="0"/>
                        <a:t>CaBi</a:t>
                      </a:r>
                      <a:r>
                        <a:rPr lang="en-US" sz="400" dirty="0" smtClean="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sz="400" dirty="0" err="1" smtClean="0"/>
                        <a:t>CaBi</a:t>
                      </a:r>
                      <a:r>
                        <a:rPr lang="en-US" sz="400" dirty="0" smtClean="0"/>
                        <a:t> members, 4 satisfaction with the system, and changes in travel patterns based on </a:t>
                      </a:r>
                      <a:r>
                        <a:rPr lang="en-US" sz="400" dirty="0" err="1" smtClean="0"/>
                        <a:t>bikeshare</a:t>
                      </a:r>
                      <a:r>
                        <a:rPr lang="en-US" sz="400" dirty="0" smtClean="0"/>
                        <a:t> availability. Short-term 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sz="400" dirty="0" err="1" smtClean="0"/>
                        <a:t>CaBi</a:t>
                      </a:r>
                      <a:r>
                        <a:rPr lang="en-US" sz="400" dirty="0" smtClean="0"/>
                        <a:t> users when controlling for other factors, admitting that the analysis cannot fully consider the spatial restrictions of the two </a:t>
                      </a:r>
                      <a:r>
                        <a:rPr lang="en-US" sz="400" dirty="0" err="1" smtClean="0"/>
                        <a:t>CaBi</a:t>
                      </a:r>
                      <a:r>
                        <a:rPr lang="en-US" sz="400" dirty="0" smtClean="0"/>
                        <a:t> surveys, presence of potential biases over the sample as </a:t>
                      </a:r>
                      <a:r>
                        <a:rPr lang="en-US" sz="400" dirty="0" err="1" smtClean="0"/>
                        <a:t>CaBi</a:t>
                      </a:r>
                      <a:r>
                        <a:rPr lang="en-US" sz="400" dirty="0" smtClean="0"/>
                        <a:t> annual member survey respondents self-selected from email and online solicitations, and 6 responded over the internet, Results for the Washington, DC area may not apply to other US cities, etc.</a:t>
                      </a:r>
                    </a:p>
                    <a:p>
                      <a:pPr algn="just"/>
                      <a:endParaRPr lang="en-IN" sz="400" dirty="0"/>
                    </a:p>
                  </a:txBody>
                  <a:tcPr/>
                </a:tc>
                <a:tc>
                  <a:txBody>
                    <a:bodyPr/>
                    <a:lstStyle/>
                    <a:p>
                      <a:r>
                        <a:rPr lang="en-US" sz="1150" dirty="0" smtClean="0"/>
                        <a:t>Surveys and analysis.</a:t>
                      </a:r>
                      <a:endParaRPr lang="en-IN" sz="1150" dirty="0"/>
                    </a:p>
                  </a:txBody>
                  <a:tcPr/>
                </a:tc>
                <a:tc>
                  <a:txBody>
                    <a:bodyPr/>
                    <a:lstStyle/>
                    <a:p>
                      <a:r>
                        <a:rPr lang="en-US" sz="850" dirty="0" smtClean="0"/>
                        <a:t>Pros:</a:t>
                      </a:r>
                    </a:p>
                    <a:p>
                      <a:r>
                        <a:rPr lang="en-US" sz="850" dirty="0" smtClean="0"/>
                        <a:t>1. Provided study suggesting how </a:t>
                      </a:r>
                      <a:r>
                        <a:rPr lang="en-US" sz="850" dirty="0" err="1" smtClean="0"/>
                        <a:t>CaBi</a:t>
                      </a:r>
                      <a:r>
                        <a:rPr lang="en-US" sz="850" dirty="0" smtClean="0"/>
                        <a:t> short-term users and members are different from Washington, DC</a:t>
                      </a:r>
                      <a:r>
                        <a:rPr lang="en-US" sz="850" baseline="0" dirty="0" smtClean="0"/>
                        <a:t> </a:t>
                      </a:r>
                      <a:r>
                        <a:rPr lang="en-US" sz="850" dirty="0" smtClean="0"/>
                        <a:t>area cyclists.</a:t>
                      </a:r>
                    </a:p>
                    <a:p>
                      <a:r>
                        <a:rPr lang="en-US" sz="850" dirty="0" smtClean="0"/>
                        <a:t>Cons:</a:t>
                      </a:r>
                    </a:p>
                    <a:p>
                      <a:pPr marL="0" indent="0">
                        <a:buNone/>
                      </a:pPr>
                      <a:r>
                        <a:rPr lang="en-US" sz="850" dirty="0" smtClean="0"/>
                        <a:t>1. Analysis couldn’t fully consider the spatial restrictions of the two </a:t>
                      </a:r>
                      <a:r>
                        <a:rPr lang="en-US" sz="850" dirty="0" err="1" smtClean="0"/>
                        <a:t>CaBi</a:t>
                      </a:r>
                      <a:r>
                        <a:rPr lang="en-US" sz="850" dirty="0" smtClean="0"/>
                        <a:t> surveys, presence of potential biases over the sample.</a:t>
                      </a:r>
                    </a:p>
                    <a:p>
                      <a:pPr marL="0" indent="0">
                        <a:buNone/>
                      </a:pPr>
                      <a:r>
                        <a:rPr lang="en-US" sz="850" dirty="0" smtClean="0"/>
                        <a:t>2. Results for the Washington, DC area couldn’t be applied to other US cities.</a:t>
                      </a:r>
                      <a:endParaRPr lang="en-IN" sz="850" dirty="0"/>
                    </a:p>
                  </a:txBody>
                  <a:tcPr/>
                </a:tc>
              </a:tr>
              <a:tr h="884286">
                <a:tc>
                  <a:txBody>
                    <a:bodyPr/>
                    <a:lstStyle/>
                    <a:p>
                      <a:r>
                        <a:rPr lang="en-US" sz="1150" dirty="0" smtClean="0"/>
                        <a:t>[20]</a:t>
                      </a:r>
                      <a:endParaRPr lang="en-IN" sz="1150" dirty="0"/>
                    </a:p>
                  </a:txBody>
                  <a:tcPr/>
                </a:tc>
                <a:tc>
                  <a:txBody>
                    <a:bodyPr/>
                    <a:lstStyle/>
                    <a:p>
                      <a:r>
                        <a:rPr lang="en-US" sz="1150" dirty="0" smtClean="0"/>
                        <a:t>Carlos M. </a:t>
                      </a:r>
                      <a:r>
                        <a:rPr lang="en-US" sz="1150" dirty="0" err="1" smtClean="0"/>
                        <a:t>Vallez</a:t>
                      </a:r>
                      <a:r>
                        <a:rPr lang="en-US" sz="1150" dirty="0" smtClean="0"/>
                        <a:t>, Mario Castro, David Contreras, "Challenges and Opportunities in Dock-Based Bike-Sharing Rebalancing: A Systematic Review", Sustainability 2021, 13, 1829. https://doi.org/10.3390/su13041829, MDPI, February 2021.</a:t>
                      </a:r>
                      <a:endParaRPr lang="en-IN" sz="1150" dirty="0"/>
                    </a:p>
                  </a:txBody>
                  <a:tcPr/>
                </a:tc>
                <a:tc>
                  <a:txBody>
                    <a:bodyPr/>
                    <a:lstStyle/>
                    <a:p>
                      <a:pPr algn="just"/>
                      <a:r>
                        <a:rPr lang="en-US" sz="350" dirty="0" smtClean="0"/>
                        <a:t>The approach of how the managing authorities of the </a:t>
                      </a:r>
                      <a:r>
                        <a:rPr lang="en-US" sz="350" dirty="0" err="1" smtClean="0"/>
                        <a:t>bikesharing</a:t>
                      </a:r>
                      <a:r>
                        <a:rPr lang="en-US" sz="350" dirty="0" smtClean="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sz="350" dirty="0" err="1" smtClean="0"/>
                        <a:t>bikesharing</a:t>
                      </a:r>
                      <a:r>
                        <a:rPr lang="en-US" sz="350" dirty="0" smtClean="0"/>
                        <a:t> systems, classifying them and to suggest and divert to many novel research venues. A 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sz="350" dirty="0" err="1" smtClean="0"/>
                        <a:t>VOSviewer</a:t>
                      </a:r>
                      <a:r>
                        <a:rPr lang="en-US" sz="350" dirty="0" smtClean="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endParaRPr lang="en-IN" sz="350" dirty="0"/>
                    </a:p>
                  </a:txBody>
                  <a:tcPr/>
                </a:tc>
                <a:tc>
                  <a:txBody>
                    <a:bodyPr/>
                    <a:lstStyle/>
                    <a:p>
                      <a:r>
                        <a:rPr lang="en-US" sz="1150" dirty="0" smtClean="0"/>
                        <a:t>Various methods of data acquisition, exploratory data analysis.</a:t>
                      </a:r>
                      <a:endParaRPr lang="en-IN" sz="1150" dirty="0"/>
                    </a:p>
                  </a:txBody>
                  <a:tcPr/>
                </a:tc>
                <a:tc>
                  <a:txBody>
                    <a:bodyPr/>
                    <a:lstStyle/>
                    <a:p>
                      <a:r>
                        <a:rPr lang="en-US" sz="750" dirty="0" smtClean="0"/>
                        <a:t>Pros:</a:t>
                      </a:r>
                    </a:p>
                    <a:p>
                      <a:pPr marL="0" indent="0">
                        <a:buNone/>
                      </a:pPr>
                      <a:r>
                        <a:rPr lang="en-US" sz="750" dirty="0" smtClean="0"/>
                        <a:t>1. Exploratory analysis on researches conducted previously in the field shown.</a:t>
                      </a:r>
                    </a:p>
                    <a:p>
                      <a:pPr marL="0" indent="0">
                        <a:buNone/>
                      </a:pPr>
                      <a:r>
                        <a:rPr lang="en-US" sz="750" dirty="0" smtClean="0"/>
                        <a:t>2. Creation</a:t>
                      </a:r>
                      <a:r>
                        <a:rPr lang="en-US" sz="750" baseline="0" dirty="0" smtClean="0"/>
                        <a:t> of </a:t>
                      </a:r>
                      <a:r>
                        <a:rPr lang="en-IN" sz="750" dirty="0" smtClean="0"/>
                        <a:t>taxonomy/ classification of proposed algorithms and a good summary of exhaustive discussions provided.</a:t>
                      </a:r>
                      <a:endParaRPr lang="en-US" sz="750" dirty="0" smtClean="0"/>
                    </a:p>
                    <a:p>
                      <a:r>
                        <a:rPr lang="en-US" sz="750" dirty="0" smtClean="0"/>
                        <a:t>Cons:</a:t>
                      </a:r>
                    </a:p>
                    <a:p>
                      <a:r>
                        <a:rPr lang="en-US" sz="750" dirty="0" smtClean="0"/>
                        <a:t>1. Completely theoretical approach with very less or little emphasis on practicality.</a:t>
                      </a:r>
                      <a:endParaRPr lang="en-IN" sz="750" dirty="0"/>
                    </a:p>
                  </a:txBody>
                  <a:tcPr/>
                </a:tc>
              </a:tr>
            </a:tbl>
          </a:graphicData>
        </a:graphic>
      </p:graphicFrame>
    </p:spTree>
    <p:extLst>
      <p:ext uri="{BB962C8B-B14F-4D97-AF65-F5344CB8AC3E}">
        <p14:creationId xmlns:p14="http://schemas.microsoft.com/office/powerpoint/2010/main" val="2228466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extLst>
      <p:ext uri="{BB962C8B-B14F-4D97-AF65-F5344CB8AC3E}">
        <p14:creationId xmlns:p14="http://schemas.microsoft.com/office/powerpoint/2010/main" val="15789233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07654"/>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III. METHODOLOGY</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031614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123" name="Google Shape;123;p15"/>
          <p:cNvSpPr txBox="1">
            <a:spLocks noGrp="1"/>
          </p:cNvSpPr>
          <p:nvPr>
            <p:ph type="ctrTitle" idx="4294967295"/>
          </p:nvPr>
        </p:nvSpPr>
        <p:spPr>
          <a:xfrm>
            <a:off x="1115616" y="267494"/>
            <a:ext cx="7165280" cy="792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A. MODULES</a:t>
            </a:r>
            <a:endParaRPr sz="3200" dirty="0">
              <a:solidFill>
                <a:srgbClr val="FF8700"/>
              </a:solidFill>
            </a:endParaRPr>
          </a:p>
        </p:txBody>
      </p:sp>
      <p:sp>
        <p:nvSpPr>
          <p:cNvPr id="5" name="Google Shape;115;p14"/>
          <p:cNvSpPr txBox="1">
            <a:spLocks/>
          </p:cNvSpPr>
          <p:nvPr/>
        </p:nvSpPr>
        <p:spPr>
          <a:xfrm>
            <a:off x="1115616" y="987574"/>
            <a:ext cx="7776864"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700" dirty="0" smtClean="0">
                <a:solidFill>
                  <a:schemeClr val="bg1"/>
                </a:solidFill>
              </a:rPr>
              <a:t>1. Data Collection</a:t>
            </a:r>
          </a:p>
          <a:p>
            <a:pPr>
              <a:spcBef>
                <a:spcPts val="600"/>
              </a:spcBef>
            </a:pPr>
            <a:r>
              <a:rPr lang="en-US" sz="1700" dirty="0" smtClean="0">
                <a:solidFill>
                  <a:schemeClr val="bg1"/>
                </a:solidFill>
              </a:rPr>
              <a:t>2. Data Cleaning and Fabrication</a:t>
            </a:r>
          </a:p>
          <a:p>
            <a:pPr>
              <a:spcBef>
                <a:spcPts val="600"/>
              </a:spcBef>
            </a:pPr>
            <a:r>
              <a:rPr lang="en-US" sz="1700" dirty="0" smtClean="0">
                <a:solidFill>
                  <a:schemeClr val="bg1"/>
                </a:solidFill>
              </a:rPr>
              <a:t>3. Applying Descriptive Statistics</a:t>
            </a:r>
          </a:p>
          <a:p>
            <a:r>
              <a:rPr lang="en-US" sz="1700" dirty="0" smtClean="0">
                <a:solidFill>
                  <a:schemeClr val="bg1"/>
                </a:solidFill>
              </a:rPr>
              <a:t>4. Auto Regression (AR) Analysis</a:t>
            </a:r>
          </a:p>
          <a:p>
            <a:r>
              <a:rPr lang="en-US" sz="1700" dirty="0" smtClean="0">
                <a:solidFill>
                  <a:schemeClr val="bg1"/>
                </a:solidFill>
              </a:rPr>
              <a:t>5. Auto Regressive Integrated Moving Average (ARIMA) Analysis</a:t>
            </a:r>
          </a:p>
          <a:p>
            <a:r>
              <a:rPr lang="en-US" sz="1700" dirty="0" smtClean="0">
                <a:solidFill>
                  <a:schemeClr val="bg1"/>
                </a:solidFill>
              </a:rPr>
              <a:t>6. Time Series Forecasting using Machine Learning (LR and Random Forest)</a:t>
            </a:r>
          </a:p>
          <a:p>
            <a:r>
              <a:rPr lang="en-US" sz="1700" dirty="0" smtClean="0">
                <a:solidFill>
                  <a:schemeClr val="bg1"/>
                </a:solidFill>
              </a:rPr>
              <a:t>7. RNN Approach (More Specifically: LSTM)</a:t>
            </a:r>
          </a:p>
          <a:p>
            <a:r>
              <a:rPr lang="en-US" sz="1700" dirty="0" smtClean="0">
                <a:solidFill>
                  <a:schemeClr val="bg1"/>
                </a:solidFill>
              </a:rPr>
              <a:t>8. Time Series Forecasting using VAR (Vector Auto Regression)</a:t>
            </a:r>
          </a:p>
          <a:p>
            <a:r>
              <a:rPr lang="en-US" sz="1700" dirty="0" smtClean="0">
                <a:solidFill>
                  <a:schemeClr val="bg1"/>
                </a:solidFill>
              </a:rPr>
              <a:t>9. FB Prophet Techniques and Approaches</a:t>
            </a:r>
          </a:p>
          <a:p>
            <a:r>
              <a:rPr lang="en-US" sz="1700" dirty="0" smtClean="0">
                <a:solidFill>
                  <a:schemeClr val="bg1"/>
                </a:solidFill>
              </a:rPr>
              <a:t>10. Darts</a:t>
            </a:r>
          </a:p>
          <a:p>
            <a:r>
              <a:rPr lang="en-US" sz="1700" dirty="0" smtClean="0">
                <a:solidFill>
                  <a:schemeClr val="bg1"/>
                </a:solidFill>
              </a:rPr>
              <a:t>11. </a:t>
            </a:r>
            <a:r>
              <a:rPr lang="en-US" sz="1700" dirty="0" err="1" smtClean="0">
                <a:solidFill>
                  <a:schemeClr val="bg1"/>
                </a:solidFill>
              </a:rPr>
              <a:t>XGBoost</a:t>
            </a:r>
            <a:r>
              <a:rPr lang="en-US" sz="1700" dirty="0" smtClean="0">
                <a:solidFill>
                  <a:schemeClr val="bg1"/>
                </a:solidFill>
              </a:rPr>
              <a:t> Analysis</a:t>
            </a:r>
          </a:p>
          <a:p>
            <a:r>
              <a:rPr lang="en-US" sz="1700" dirty="0" smtClean="0">
                <a:solidFill>
                  <a:schemeClr val="bg1"/>
                </a:solidFill>
              </a:rPr>
              <a:t>12. Exclusive Graphical Visualizations and </a:t>
            </a:r>
            <a:r>
              <a:rPr lang="en-US" sz="1700" dirty="0" err="1" smtClean="0">
                <a:solidFill>
                  <a:schemeClr val="bg1"/>
                </a:solidFill>
              </a:rPr>
              <a:t>Plottings</a:t>
            </a:r>
            <a:endParaRPr lang="en-US" sz="1700" dirty="0">
              <a:solidFill>
                <a:schemeClr val="bg1"/>
              </a:solidFill>
            </a:endParaRPr>
          </a:p>
        </p:txBody>
      </p:sp>
    </p:spTree>
    <p:extLst>
      <p:ext uri="{BB962C8B-B14F-4D97-AF65-F5344CB8AC3E}">
        <p14:creationId xmlns:p14="http://schemas.microsoft.com/office/powerpoint/2010/main" val="4102270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ALGORITHMS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sz="1600" dirty="0" smtClean="0">
                <a:solidFill>
                  <a:schemeClr val="tx1"/>
                </a:solidFill>
              </a:rPr>
              <a:t>Auto Regression</a:t>
            </a:r>
          </a:p>
          <a:p>
            <a:pPr marL="342900" indent="-342900">
              <a:spcBef>
                <a:spcPts val="600"/>
              </a:spcBef>
              <a:buAutoNum type="arabicPeriod"/>
            </a:pPr>
            <a:r>
              <a:rPr lang="en-US" sz="1600" dirty="0">
                <a:solidFill>
                  <a:schemeClr val="tx1"/>
                </a:solidFill>
              </a:rPr>
              <a:t>Auto Regressive Integrated Moving </a:t>
            </a:r>
            <a:r>
              <a:rPr lang="en-US" sz="1600" dirty="0" smtClean="0">
                <a:solidFill>
                  <a:schemeClr val="bg1"/>
                </a:solidFill>
              </a:rPr>
              <a:t>Average</a:t>
            </a:r>
          </a:p>
          <a:p>
            <a:pPr marL="342900" indent="-342900">
              <a:spcBef>
                <a:spcPts val="600"/>
              </a:spcBef>
              <a:buAutoNum type="arabicPeriod"/>
            </a:pPr>
            <a:r>
              <a:rPr lang="en-US" sz="1600" dirty="0" smtClean="0">
                <a:solidFill>
                  <a:schemeClr val="tx1"/>
                </a:solidFill>
              </a:rPr>
              <a:t>Linear Regression</a:t>
            </a:r>
          </a:p>
          <a:p>
            <a:pPr marL="342900" indent="-342900">
              <a:spcBef>
                <a:spcPts val="600"/>
              </a:spcBef>
              <a:buAutoNum type="arabicPeriod"/>
            </a:pPr>
            <a:r>
              <a:rPr lang="en-US" sz="1600" dirty="0" smtClean="0">
                <a:solidFill>
                  <a:schemeClr val="tx1"/>
                </a:solidFill>
              </a:rPr>
              <a:t>Random Forest</a:t>
            </a:r>
          </a:p>
          <a:p>
            <a:pPr marL="342900" indent="-342900">
              <a:spcBef>
                <a:spcPts val="600"/>
              </a:spcBef>
              <a:buAutoNum type="arabicPeriod"/>
            </a:pPr>
            <a:r>
              <a:rPr lang="en-US" sz="1600" dirty="0" smtClean="0">
                <a:solidFill>
                  <a:schemeClr val="tx1"/>
                </a:solidFill>
              </a:rPr>
              <a:t>Long Short Term Memory</a:t>
            </a:r>
          </a:p>
          <a:p>
            <a:pPr marL="342900" indent="-342900">
              <a:spcBef>
                <a:spcPts val="600"/>
              </a:spcBef>
              <a:buAutoNum type="arabicPeriod"/>
            </a:pPr>
            <a:r>
              <a:rPr lang="en-US" sz="1600" dirty="0" smtClean="0">
                <a:solidFill>
                  <a:schemeClr val="tx1"/>
                </a:solidFill>
              </a:rPr>
              <a:t>Vector Auto Regression</a:t>
            </a:r>
          </a:p>
          <a:p>
            <a:pPr marL="342900" indent="-342900">
              <a:spcBef>
                <a:spcPts val="600"/>
              </a:spcBef>
              <a:buAutoNum type="arabicPeriod"/>
            </a:pPr>
            <a:r>
              <a:rPr lang="en-US" sz="1600" dirty="0" smtClean="0">
                <a:solidFill>
                  <a:schemeClr val="tx1"/>
                </a:solidFill>
              </a:rPr>
              <a:t>FB Prophet</a:t>
            </a:r>
          </a:p>
          <a:p>
            <a:pPr marL="342900" indent="-342900">
              <a:spcBef>
                <a:spcPts val="600"/>
              </a:spcBef>
              <a:buAutoNum type="arabicPeriod"/>
            </a:pPr>
            <a:r>
              <a:rPr lang="en-US" sz="1600" dirty="0" smtClean="0">
                <a:solidFill>
                  <a:schemeClr val="tx1"/>
                </a:solidFill>
              </a:rPr>
              <a:t>Darts</a:t>
            </a:r>
          </a:p>
          <a:p>
            <a:pPr marL="342900" indent="-342900">
              <a:spcBef>
                <a:spcPts val="600"/>
              </a:spcBef>
              <a:buAutoNum type="arabicPeriod"/>
            </a:pPr>
            <a:r>
              <a:rPr lang="en-US" sz="1600" dirty="0" err="1" smtClean="0">
                <a:solidFill>
                  <a:schemeClr val="tx1"/>
                </a:solidFill>
              </a:rPr>
              <a:t>XGBoost</a:t>
            </a:r>
            <a:endParaRPr lang="en-US" sz="1600" dirty="0">
              <a:solidFill>
                <a:schemeClr val="tx1"/>
              </a:solidFill>
            </a:endParaRPr>
          </a:p>
        </p:txBody>
      </p:sp>
    </p:spTree>
    <p:extLst>
      <p:ext uri="{BB962C8B-B14F-4D97-AF65-F5344CB8AC3E}">
        <p14:creationId xmlns:p14="http://schemas.microsoft.com/office/powerpoint/2010/main" val="1622175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A. FUNCTIONALITIES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smtClean="0">
                <a:solidFill>
                  <a:schemeClr val="bg1"/>
                </a:solidFill>
              </a:rPr>
              <a:t>As we are aiming to design marketing strategies for making personalized recommendation of schemes, we need to lay special emphasis on understanding the needs of the customers (casual users) by noting down the patterns from their previous trends of availing bike-share services. A detailed report and analysis must be done to jot down the observations and for making decisions for providing the casual users choices of their interest, for increasing the sales of the bike-share services by transforming them into fully dedicated users or subscribers. Time series forecasting algorithms like AR, ARIMA, VAR, ML approaches, etc. are used for exactly the same purpose. Furthermore, graphical approaches add to clear-cut understanding of the results. These are the basic functionalities.</a:t>
            </a:r>
            <a:endParaRPr lang="en-US" dirty="0">
              <a:solidFill>
                <a:schemeClr val="bg1"/>
              </a:solidFill>
            </a:endParaRPr>
          </a:p>
        </p:txBody>
      </p:sp>
    </p:spTree>
    <p:extLst>
      <p:ext uri="{BB962C8B-B14F-4D97-AF65-F5344CB8AC3E}">
        <p14:creationId xmlns:p14="http://schemas.microsoft.com/office/powerpoint/2010/main" val="883524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PROTOCOLS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legal approach has been followed for collecting all the data, as the portal from where it had been collected is open to the public for downloading datasets for research and other utilitarian purposes.</a:t>
            </a:r>
          </a:p>
          <a:p>
            <a:pPr>
              <a:spcBef>
                <a:spcPts val="600"/>
              </a:spcBef>
            </a:pPr>
            <a:endParaRPr lang="en-US" dirty="0"/>
          </a:p>
          <a:p>
            <a:pPr>
              <a:spcBef>
                <a:spcPts val="600"/>
              </a:spcBef>
            </a:pPr>
            <a:r>
              <a:rPr lang="en-US" dirty="0" smtClean="0"/>
              <a:t>Crude data doesn’t guarantee accurate results and can lead to wrong inferences drawn from the findings. Hence, in order to eliminate this problem, data cleaning and sampling (because of limited computation power and resources) becomes a standard protocol.</a:t>
            </a:r>
          </a:p>
          <a:p>
            <a:pPr>
              <a:spcBef>
                <a:spcPts val="600"/>
              </a:spcBef>
            </a:pPr>
            <a:endParaRPr lang="en-US" dirty="0"/>
          </a:p>
          <a:p>
            <a:pPr>
              <a:spcBef>
                <a:spcPts val="600"/>
              </a:spcBef>
            </a:pPr>
            <a:r>
              <a:rPr lang="en-US" dirty="0" smtClean="0"/>
              <a:t>Another important rule is to show the exact findings, without any sugar coating. Tampering with the results found is not an acceptable protocol under any circumstances.</a:t>
            </a:r>
          </a:p>
          <a:p>
            <a:pPr>
              <a:spcBef>
                <a:spcPts val="600"/>
              </a:spcBef>
            </a:pPr>
            <a:endParaRPr lang="en-US" dirty="0"/>
          </a:p>
          <a:p>
            <a:pPr>
              <a:spcBef>
                <a:spcPts val="600"/>
              </a:spcBef>
            </a:pPr>
            <a:r>
              <a:rPr lang="en-US" dirty="0" smtClean="0"/>
              <a:t>The final point, is to perform discretionary actions upon the resultant findings and finalize the conclusions without deviating from the standard protocols.</a:t>
            </a:r>
            <a:endParaRPr lang="en-US" dirty="0"/>
          </a:p>
        </p:txBody>
      </p:sp>
    </p:spTree>
    <p:extLst>
      <p:ext uri="{BB962C8B-B14F-4D97-AF65-F5344CB8AC3E}">
        <p14:creationId xmlns:p14="http://schemas.microsoft.com/office/powerpoint/2010/main" val="23822828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B. DATA COLLECTION STRATEGIES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smtClean="0">
                <a:solidFill>
                  <a:schemeClr val="bg1"/>
                </a:solidFill>
              </a:rPr>
              <a:t>1. Advantage of strategy</a:t>
            </a:r>
            <a:r>
              <a:rPr lang="en-US" b="1" dirty="0">
                <a:solidFill>
                  <a:schemeClr val="bg1"/>
                </a:solidFill>
              </a:rPr>
              <a:t>: </a:t>
            </a:r>
            <a:endParaRPr lang="en-US" b="1" dirty="0" smtClean="0">
              <a:solidFill>
                <a:schemeClr val="bg1"/>
              </a:solidFill>
            </a:endParaRPr>
          </a:p>
          <a:p>
            <a:pPr lvl="0"/>
            <a:endParaRPr lang="en-US" b="1" dirty="0">
              <a:solidFill>
                <a:schemeClr val="bg1"/>
              </a:solidFill>
            </a:endParaRPr>
          </a:p>
          <a:p>
            <a:pPr lvl="0"/>
            <a:r>
              <a:rPr lang="en-US" dirty="0" smtClean="0">
                <a:solidFill>
                  <a:schemeClr val="bg1"/>
                </a:solidFill>
              </a:rPr>
              <a:t>The </a:t>
            </a:r>
            <a:r>
              <a:rPr lang="en-US" dirty="0">
                <a:solidFill>
                  <a:schemeClr val="bg1"/>
                </a:solidFill>
              </a:rPr>
              <a:t>ROCCC approach is used to determine the credibility of the data. </a:t>
            </a:r>
            <a:endParaRPr lang="en-US" dirty="0" smtClean="0">
              <a:solidFill>
                <a:schemeClr val="bg1"/>
              </a:solidFill>
            </a:endParaRPr>
          </a:p>
          <a:p>
            <a:pPr marL="342900" lvl="0" indent="-342900">
              <a:buAutoNum type="arabicPeriod"/>
            </a:pPr>
            <a:endParaRPr lang="en-US" dirty="0">
              <a:solidFill>
                <a:schemeClr val="bg1"/>
              </a:solidFill>
            </a:endParaRPr>
          </a:p>
          <a:p>
            <a:pPr lvl="0"/>
            <a:r>
              <a:rPr lang="en-US" dirty="0" smtClean="0">
                <a:solidFill>
                  <a:schemeClr val="bg1"/>
                </a:solidFill>
              </a:rPr>
              <a:t>It </a:t>
            </a:r>
            <a:r>
              <a:rPr lang="en-US" dirty="0">
                <a:solidFill>
                  <a:schemeClr val="bg1"/>
                </a:solidFill>
              </a:rPr>
              <a:t>demands the data be: </a:t>
            </a:r>
            <a:endParaRPr lang="en-US" dirty="0" smtClean="0">
              <a:solidFill>
                <a:schemeClr val="bg1"/>
              </a:solidFill>
            </a:endParaRPr>
          </a:p>
          <a:p>
            <a:pPr lvl="0"/>
            <a:r>
              <a:rPr lang="en-US" dirty="0" smtClean="0">
                <a:solidFill>
                  <a:schemeClr val="bg1"/>
                </a:solidFill>
              </a:rPr>
              <a:t>(i) Reliable </a:t>
            </a:r>
            <a:r>
              <a:rPr lang="en-US" dirty="0">
                <a:solidFill>
                  <a:schemeClr val="bg1"/>
                </a:solidFill>
              </a:rPr>
              <a:t>- It is complete, accurate, and  represents all bike rides made in the city of Chicago during the selected analysis period. </a:t>
            </a:r>
            <a:endParaRPr lang="en-US" dirty="0" smtClean="0">
              <a:solidFill>
                <a:schemeClr val="bg1"/>
              </a:solidFill>
            </a:endParaRPr>
          </a:p>
          <a:p>
            <a:pPr lvl="0"/>
            <a:r>
              <a:rPr lang="en-US" dirty="0" smtClean="0">
                <a:solidFill>
                  <a:schemeClr val="bg1"/>
                </a:solidFill>
              </a:rPr>
              <a:t>(</a:t>
            </a:r>
            <a:r>
              <a:rPr lang="en-US" dirty="0">
                <a:solidFill>
                  <a:schemeClr val="bg1"/>
                </a:solidFill>
              </a:rPr>
              <a:t>ii) Original - The data is provided by Divvy, which operates the city of Chicago's bike-sharing service Divvy. </a:t>
            </a:r>
            <a:endParaRPr lang="en-US" dirty="0" smtClean="0">
              <a:solidFill>
                <a:schemeClr val="bg1"/>
              </a:solidFill>
            </a:endParaRPr>
          </a:p>
          <a:p>
            <a:pPr lvl="0"/>
            <a:r>
              <a:rPr lang="en-US" dirty="0" smtClean="0">
                <a:solidFill>
                  <a:schemeClr val="bg1"/>
                </a:solidFill>
              </a:rPr>
              <a:t>(</a:t>
            </a:r>
            <a:r>
              <a:rPr lang="en-US" dirty="0">
                <a:solidFill>
                  <a:schemeClr val="bg1"/>
                </a:solidFill>
              </a:rPr>
              <a:t>iii) Comprehensive - The data includes all  ride details such as start time, end time, station name, station ID and membership type. </a:t>
            </a:r>
            <a:endParaRPr lang="en-US" dirty="0" smtClean="0">
              <a:solidFill>
                <a:schemeClr val="bg1"/>
              </a:solidFill>
            </a:endParaRPr>
          </a:p>
          <a:p>
            <a:pPr lvl="0"/>
            <a:r>
              <a:rPr lang="en-US" dirty="0" smtClean="0">
                <a:solidFill>
                  <a:schemeClr val="bg1"/>
                </a:solidFill>
              </a:rPr>
              <a:t>(</a:t>
            </a:r>
            <a:r>
              <a:rPr lang="en-US" dirty="0">
                <a:solidFill>
                  <a:schemeClr val="bg1"/>
                </a:solidFill>
              </a:rPr>
              <a:t>iv) Current - It is up-to-date. </a:t>
            </a:r>
            <a:endParaRPr lang="en-US" dirty="0" smtClean="0">
              <a:solidFill>
                <a:schemeClr val="bg1"/>
              </a:solidFill>
            </a:endParaRPr>
          </a:p>
          <a:p>
            <a:pPr lvl="0"/>
            <a:r>
              <a:rPr lang="en-US" dirty="0" smtClean="0">
                <a:solidFill>
                  <a:schemeClr val="bg1"/>
                </a:solidFill>
              </a:rPr>
              <a:t>(</a:t>
            </a:r>
            <a:r>
              <a:rPr lang="en-US" dirty="0">
                <a:solidFill>
                  <a:schemeClr val="bg1"/>
                </a:solidFill>
              </a:rPr>
              <a:t>v) Cited - Data is quoted and  available under a data license agreement</a:t>
            </a:r>
            <a:r>
              <a:rPr lang="en-US" dirty="0" smtClean="0">
                <a:solidFill>
                  <a:schemeClr val="bg1"/>
                </a:solidFill>
              </a:rPr>
              <a:t>.</a:t>
            </a:r>
          </a:p>
        </p:txBody>
      </p:sp>
    </p:spTree>
    <p:extLst>
      <p:ext uri="{BB962C8B-B14F-4D97-AF65-F5344CB8AC3E}">
        <p14:creationId xmlns:p14="http://schemas.microsoft.com/office/powerpoint/2010/main" val="1722667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CONTD.</a:t>
            </a:r>
            <a:endParaRPr sz="2500" dirty="0">
              <a:solidFill>
                <a:srgbClr val="FF8700"/>
              </a:solidFill>
            </a:endParaRPr>
          </a:p>
        </p:txBody>
      </p:sp>
      <p:sp>
        <p:nvSpPr>
          <p:cNvPr id="6" name="Google Shape;115;p14"/>
          <p:cNvSpPr txBox="1">
            <a:spLocks/>
          </p:cNvSpPr>
          <p:nvPr/>
        </p:nvSpPr>
        <p:spPr>
          <a:xfrm>
            <a:off x="1259631" y="915566"/>
            <a:ext cx="7503073"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a:solidFill>
                  <a:schemeClr val="bg1"/>
                </a:solidFill>
              </a:rPr>
              <a:t>2. Limitation of strategy</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 data is continuously being updated on the portal. So the study holds strong relevance only to the point of time when the analysis and research had been done. New future data added to the dataset may add some changes to the conclusions.</a:t>
            </a:r>
          </a:p>
          <a:p>
            <a:pPr lvl="0"/>
            <a:endParaRPr lang="en-US" dirty="0">
              <a:solidFill>
                <a:schemeClr val="bg1"/>
              </a:solidFill>
            </a:endParaRPr>
          </a:p>
          <a:p>
            <a:pPr lvl="0"/>
            <a:r>
              <a:rPr lang="en-US" b="1" dirty="0" smtClean="0">
                <a:solidFill>
                  <a:schemeClr val="bg1"/>
                </a:solidFill>
              </a:rPr>
              <a:t>3</a:t>
            </a:r>
            <a:r>
              <a:rPr lang="en-US" b="1" dirty="0">
                <a:solidFill>
                  <a:schemeClr val="bg1"/>
                </a:solidFill>
              </a:rPr>
              <a:t>. Potential risk</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There are no subscriptions to any kind of risk as the data is </a:t>
            </a:r>
            <a:r>
              <a:rPr lang="en-US" dirty="0">
                <a:solidFill>
                  <a:schemeClr val="bg1"/>
                </a:solidFill>
              </a:rPr>
              <a:t>publicly available on the Chicago Data </a:t>
            </a:r>
            <a:r>
              <a:rPr lang="en-US" dirty="0" smtClean="0">
                <a:solidFill>
                  <a:schemeClr val="bg1"/>
                </a:solidFill>
              </a:rPr>
              <a:t>Portal </a:t>
            </a:r>
            <a:r>
              <a:rPr lang="en-US" dirty="0">
                <a:solidFill>
                  <a:schemeClr val="bg1"/>
                </a:solidFill>
              </a:rPr>
              <a:t>intended for productive usage </a:t>
            </a:r>
            <a:r>
              <a:rPr lang="en-US" dirty="0" smtClean="0">
                <a:solidFill>
                  <a:schemeClr val="bg1"/>
                </a:solidFill>
              </a:rPr>
              <a:t>and dedicated </a:t>
            </a:r>
            <a:r>
              <a:rPr lang="en-US" dirty="0">
                <a:solidFill>
                  <a:schemeClr val="bg1"/>
                </a:solidFill>
              </a:rPr>
              <a:t>towards promoting access to government data and also for encouraging the development of creative tools </a:t>
            </a:r>
            <a:r>
              <a:rPr lang="en-US" dirty="0" smtClean="0">
                <a:solidFill>
                  <a:schemeClr val="bg1"/>
                </a:solidFill>
              </a:rPr>
              <a:t>by researchers, data analysts, auditors, etc. to </a:t>
            </a:r>
            <a:r>
              <a:rPr lang="en-US" dirty="0">
                <a:solidFill>
                  <a:schemeClr val="bg1"/>
                </a:solidFill>
              </a:rPr>
              <a:t>engage and serve Chicago's diverse </a:t>
            </a:r>
            <a:r>
              <a:rPr lang="en-US" dirty="0" smtClean="0">
                <a:solidFill>
                  <a:schemeClr val="bg1"/>
                </a:solidFill>
              </a:rPr>
              <a:t>community.</a:t>
            </a:r>
            <a:endParaRPr lang="en-US" dirty="0">
              <a:solidFill>
                <a:schemeClr val="bg1"/>
              </a:solidFill>
            </a:endParaRPr>
          </a:p>
          <a:p>
            <a:pPr lvl="0"/>
            <a:endParaRPr lang="en-US" dirty="0">
              <a:solidFill>
                <a:schemeClr val="bg1"/>
              </a:solidFill>
            </a:endParaRPr>
          </a:p>
          <a:p>
            <a:pPr lvl="0"/>
            <a:r>
              <a:rPr lang="en-US" b="1" dirty="0">
                <a:solidFill>
                  <a:schemeClr val="bg1"/>
                </a:solidFill>
              </a:rPr>
              <a:t>4. Ethical issues about the collection on subjects</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All the moves are legal. There are no ethical issues. The data is anonymously made available on the portal for good usage.</a:t>
            </a:r>
            <a:endParaRPr lang="en-US" dirty="0">
              <a:solidFill>
                <a:schemeClr val="bg1"/>
              </a:solidFill>
            </a:endParaRPr>
          </a:p>
        </p:txBody>
      </p:sp>
    </p:spTree>
    <p:extLst>
      <p:ext uri="{BB962C8B-B14F-4D97-AF65-F5344CB8AC3E}">
        <p14:creationId xmlns:p14="http://schemas.microsoft.com/office/powerpoint/2010/main" val="3933802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C</a:t>
            </a:r>
            <a:r>
              <a:rPr lang="en" sz="2500" dirty="0" smtClean="0"/>
              <a:t>. DATA ANALYSIS APPROACHES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dirty="0" smtClean="0"/>
              <a:t>Graphical Visualizations</a:t>
            </a:r>
          </a:p>
          <a:p>
            <a:pPr marL="342900" indent="-342900">
              <a:spcBef>
                <a:spcPts val="600"/>
              </a:spcBef>
              <a:buAutoNum type="arabicPeriod"/>
            </a:pPr>
            <a:r>
              <a:rPr lang="en-US" dirty="0" smtClean="0"/>
              <a:t>Tableau</a:t>
            </a:r>
          </a:p>
          <a:p>
            <a:pPr marL="342900" indent="-342900">
              <a:spcBef>
                <a:spcPts val="600"/>
              </a:spcBef>
              <a:buAutoNum type="arabicPeriod"/>
            </a:pPr>
            <a:r>
              <a:rPr lang="en-US" dirty="0" smtClean="0"/>
              <a:t>R-Studio IDE (</a:t>
            </a:r>
            <a:r>
              <a:rPr lang="en-US" dirty="0" err="1" smtClean="0"/>
              <a:t>ggplot</a:t>
            </a:r>
            <a:r>
              <a:rPr lang="en-US" dirty="0" smtClean="0"/>
              <a:t>, </a:t>
            </a:r>
            <a:r>
              <a:rPr lang="en-US" dirty="0" err="1" smtClean="0"/>
              <a:t>tidyverse</a:t>
            </a:r>
            <a:r>
              <a:rPr lang="en-US" dirty="0" smtClean="0"/>
              <a:t>, </a:t>
            </a:r>
            <a:r>
              <a:rPr lang="en-US" dirty="0" err="1" smtClean="0"/>
              <a:t>dplyr</a:t>
            </a:r>
            <a:r>
              <a:rPr lang="en-US" dirty="0" smtClean="0"/>
              <a:t>, etc.)</a:t>
            </a:r>
          </a:p>
          <a:p>
            <a:pPr marL="342900" indent="-342900">
              <a:spcBef>
                <a:spcPts val="600"/>
              </a:spcBef>
              <a:buAutoNum type="arabicPeriod"/>
            </a:pPr>
            <a:r>
              <a:rPr lang="en-US" dirty="0" err="1" smtClean="0"/>
              <a:t>Jupyter</a:t>
            </a:r>
            <a:r>
              <a:rPr lang="en-US" dirty="0" smtClean="0"/>
              <a:t> Notebook</a:t>
            </a:r>
          </a:p>
          <a:p>
            <a:pPr marL="342900" indent="-342900">
              <a:spcBef>
                <a:spcPts val="600"/>
              </a:spcBef>
              <a:buAutoNum type="arabicPeriod"/>
            </a:pPr>
            <a:r>
              <a:rPr lang="en-US" dirty="0" smtClean="0"/>
              <a:t>Python (</a:t>
            </a:r>
            <a:r>
              <a:rPr lang="en-US" dirty="0" err="1" smtClean="0"/>
              <a:t>matplotlib</a:t>
            </a:r>
            <a:r>
              <a:rPr lang="en-US" dirty="0" smtClean="0"/>
              <a:t>, </a:t>
            </a:r>
            <a:r>
              <a:rPr lang="en-US" dirty="0" err="1" smtClean="0"/>
              <a:t>pyplot</a:t>
            </a:r>
            <a:r>
              <a:rPr lang="en-US" dirty="0" smtClean="0"/>
              <a:t>, </a:t>
            </a:r>
            <a:r>
              <a:rPr lang="en-US" dirty="0" err="1" smtClean="0"/>
              <a:t>plot_acf</a:t>
            </a:r>
            <a:r>
              <a:rPr lang="en-US" dirty="0" smtClean="0"/>
              <a:t>, </a:t>
            </a:r>
            <a:r>
              <a:rPr lang="en-US" dirty="0" err="1" smtClean="0"/>
              <a:t>plot_pacf</a:t>
            </a:r>
            <a:r>
              <a:rPr lang="en-US" dirty="0" smtClean="0"/>
              <a:t>, </a:t>
            </a:r>
            <a:r>
              <a:rPr lang="en-US" dirty="0" err="1" smtClean="0"/>
              <a:t>plot_plotly</a:t>
            </a:r>
            <a:r>
              <a:rPr lang="en-US" dirty="0" smtClean="0"/>
              <a:t>, etc.)</a:t>
            </a:r>
          </a:p>
          <a:p>
            <a:pPr marL="342900" indent="-342900">
              <a:spcBef>
                <a:spcPts val="600"/>
              </a:spcBef>
              <a:buAutoNum type="arabicPeriod"/>
            </a:pPr>
            <a:endParaRPr lang="en-US" dirty="0"/>
          </a:p>
        </p:txBody>
      </p:sp>
    </p:spTree>
    <p:extLst>
      <p:ext uri="{BB962C8B-B14F-4D97-AF65-F5344CB8AC3E}">
        <p14:creationId xmlns:p14="http://schemas.microsoft.com/office/powerpoint/2010/main" val="22984574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IV. PROPOSED SYSTEM WILL CONSIST OF</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4023225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study is based upon a comprehensive approach which tries to take all possible means for making sense out of data provided. Its not limited to a single approach or methodology as is seen in other mediocre research papers. It makes use of multifarious ways of forecasting time-series data, some of them include time series forecasting using AR, ARIMA, VAR, ML Techniques, RNN (LSTM), etc. The study is not only limited to forecasting techniques but also aims to display vivid visualizations of the data using popular R libraries (</a:t>
            </a:r>
            <a:r>
              <a:rPr lang="en-US" sz="1400" dirty="0" err="1" smtClean="0"/>
              <a:t>ggplot</a:t>
            </a:r>
            <a:r>
              <a:rPr lang="en-US" sz="1400" dirty="0" smtClean="0"/>
              <a:t>, etc.), python packages (</a:t>
            </a:r>
            <a:r>
              <a:rPr lang="en-US" sz="1400" dirty="0" err="1" smtClean="0"/>
              <a:t>matplotlib</a:t>
            </a:r>
            <a:r>
              <a:rPr lang="en-US" sz="1400" dirty="0" smtClean="0"/>
              <a:t>, etc.) and other external </a:t>
            </a:r>
            <a:r>
              <a:rPr lang="en-US" sz="1400" dirty="0" err="1" smtClean="0"/>
              <a:t>softwares</a:t>
            </a:r>
            <a:r>
              <a:rPr lang="en-US" sz="1400" dirty="0" smtClean="0"/>
              <a:t>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39728538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034" y="1131590"/>
            <a:ext cx="2894102" cy="3716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err="1" smtClean="0"/>
              <a:t>Plottings</a:t>
            </a:r>
            <a:endParaRPr lang="en-US" sz="1400" dirty="0"/>
          </a:p>
        </p:txBody>
      </p:sp>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r>
              <a:rPr lang="en-US" sz="1400" dirty="0"/>
              <a:t>process starts with searching for and downloading the dataset of Divvy Trips from the Chicago Data Portal, including it in our workflow if all the </a:t>
            </a:r>
            <a:r>
              <a:rPr lang="en-US" sz="1400" dirty="0" smtClean="0"/>
              <a:t>constraints </a:t>
            </a:r>
            <a:r>
              <a:rPr lang="en-US" sz="1400" dirty="0"/>
              <a:t>comply. The ROCCC approach is used to determine the credibility of the data. It demands the data be: (i) Reliable - It is complete, accurate, and  represents all bike rides made in the city of Chicago during the selected analysis period. (ii) Original - The data is provided by Divvy, which operates the city of Chicago's bike-sharing service Divvy. (iii) Comprehensive - The data includes all  ride details such as start time, end time, station name, station ID and membership type. (iv) Current - It is up-to-date. (v) Cited - Data is quoted and  available under a data license agreement. The coding and data analysis is done predominantly in R and Python. The first step involves the importing of data, cleaning the data, and sampling the data as we have limited computing power and our system cannot process over 21 Million data tuples all at once. Hence, to gain a basic understanding first, sampling of the data is necessary. For data cleaning we use R Language. We first loaded all the necessary packages for doing so, followed by sampling. We added new columns: Date, Year, Month, Day and Day of the Week</a:t>
            </a:r>
            <a:r>
              <a:rPr lang="en-US" sz="1400" dirty="0" smtClean="0"/>
              <a:t>.</a:t>
            </a:r>
            <a:endParaRPr lang="en-US" sz="1400" dirty="0"/>
          </a:p>
        </p:txBody>
      </p:sp>
    </p:spTree>
    <p:extLst>
      <p:ext uri="{BB962C8B-B14F-4D97-AF65-F5344CB8AC3E}">
        <p14:creationId xmlns:p14="http://schemas.microsoft.com/office/powerpoint/2010/main" val="23607091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0" lvl="0" indent="0">
              <a:buNone/>
            </a:pPr>
            <a:r>
              <a:rPr lang="en-US" sz="1400" dirty="0" smtClean="0"/>
              <a:t>We </a:t>
            </a:r>
            <a:r>
              <a:rPr lang="en-US" sz="1400" dirty="0"/>
              <a:t>then checked the data for errors. We cleaned the column names and checked for </a:t>
            </a:r>
            <a:r>
              <a:rPr lang="en-US" sz="1400" dirty="0" smtClean="0"/>
              <a:t>duplicate </a:t>
            </a:r>
            <a:r>
              <a:rPr lang="en-US" sz="1400" dirty="0"/>
              <a:t>records in rows. The exporting of the cleaned data to a new file is followed by updating the working directory to the script path. After that, we started the descriptive analysis, in which saw the average ride time by each day for Subscribers </a:t>
            </a:r>
            <a:r>
              <a:rPr lang="en-US" sz="1400" dirty="0" err="1"/>
              <a:t>vs</a:t>
            </a:r>
            <a:r>
              <a:rPr lang="en-US" sz="1400" dirty="0"/>
              <a:t> Customers. We sorted the days of the week, analyzed the ridership data by type and weekday, and visualized the number of rides by rider type, and also visualized 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r>
              <a:rPr lang="en-US" sz="1400" dirty="0"/>
              <a:t>We also performed a number of statistical techniques to know some more insights into the data that we were working on which included various machine learning techniques, statistical tests, visualization procedures and everything one could do to figure out the various parameters hidden in the dataset, the trends which it indicated and whatever it wanted to convey overall. We also trained and tested the data many times, each time with a different technique and approach and predicted the outcomes. Suitable metrics to validate the accuracy of each of the statistical schemes like MSE, RMSE, etc., were used, and whatever seemed justifiable according to the credibility of the situation.</a:t>
            </a:r>
          </a:p>
        </p:txBody>
      </p:sp>
    </p:spTree>
    <p:extLst>
      <p:ext uri="{BB962C8B-B14F-4D97-AF65-F5344CB8AC3E}">
        <p14:creationId xmlns:p14="http://schemas.microsoft.com/office/powerpoint/2010/main" val="2606167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2605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r>
              <a:rPr lang="en-US" sz="1400" dirty="0"/>
              <a:t>An Auto Regression (AR) analysis was performed on the dataset. In AR, we have some inputs and we multiply it with some weights and get the outputs as a continuous value. It is called Auto Regression because here the inputs are the previous values of the time series. In this analysis, we had tried to predict the future trip durations or the trip durations beyond the sample of data which we have actually taken into consideration. The inputs are the past trip durations, each of which came with the start time of the bike share trip. The trip durations corresponding to the actual date and original time stamps consisted of the inputs. So, the entire process starts with importing the necessary python modules which we used for analysis like </a:t>
            </a:r>
            <a:r>
              <a:rPr lang="en-US" sz="1400" dirty="0" err="1"/>
              <a:t>numpy</a:t>
            </a:r>
            <a:r>
              <a:rPr lang="en-US" sz="1400" dirty="0"/>
              <a:t>, pandas, etc. In addition, we also imported the </a:t>
            </a:r>
            <a:r>
              <a:rPr lang="en-US" sz="1400" dirty="0" err="1"/>
              <a:t>AutoReg</a:t>
            </a:r>
            <a:r>
              <a:rPr lang="en-US" sz="1400" dirty="0"/>
              <a:t> module from </a:t>
            </a:r>
            <a:r>
              <a:rPr lang="en-US" sz="1400" dirty="0" err="1"/>
              <a:t>statsmodels</a:t>
            </a:r>
            <a:r>
              <a:rPr lang="en-US" sz="1400" dirty="0"/>
              <a:t> for the Auto Regression part. After all these required inclusions, we read the previously cleansed dataset and extracted only the necessary parameter i.e. the trip duration along with the timestamps for our analysis, and also printed the descriptive info about the data for our convenience. We then checked our data for stationarity. Our data needed to be stationary for us to get a good time-series prediction. A stationary data means that the statistical properties should be constant, viz., mean should not change, there should be no change in variance, and there should be no seasonality or repeating patterns or trends in the data. </a:t>
            </a:r>
          </a:p>
        </p:txBody>
      </p:sp>
    </p:spTree>
    <p:extLst>
      <p:ext uri="{BB962C8B-B14F-4D97-AF65-F5344CB8AC3E}">
        <p14:creationId xmlns:p14="http://schemas.microsoft.com/office/powerpoint/2010/main" val="24986737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After plotting the data, and making it certain that we were not sure whether the data is stationary or not via the method of visual inspection, we performed the Augmented Dickey Fuller (ADF) Test for checking for the stationarity. After performing the ADF Test, we got some values which included ADF value, P-Value, Number of Lags, Critical Values, etc. For making the conclusion whether the data is stationary or not we inspected the P-Value. The P-Value is a kind of probability value on whose value we can actually accept or reject the null hypothesis. As the P-Value for our case was less than 0.05 (statistically significant), we were able to reject the null hypothesis, by which we concluded that the data was stationary. Then, for the training and testing purpose, we reserved some percentage of the data for training on the model and the remaining small part for testing purpose. After splitting the dataset into training and testing set, we fed the training lot onto the </a:t>
            </a:r>
            <a:r>
              <a:rPr lang="en-US" sz="1400" dirty="0" err="1"/>
              <a:t>AutoReg</a:t>
            </a:r>
            <a:r>
              <a:rPr lang="en-US" sz="1400" dirty="0"/>
              <a:t> function specifying the no. of lags and then fitted the model. After training the model, we checked the parameters of the model and its summary. We got a lot of values after the training process like Log Likelihood, AIC, BIC, HQIC Scores, etc. We noticed that the P-Values were not less, which indicated that the time lags were not that significant. We then tried to make predictions on the test set by specifying the starting and ending index and do the comparison on the basis of our action of training the model. After we were done with making the predictions, we plotted the results in graphical format. </a:t>
            </a:r>
          </a:p>
        </p:txBody>
      </p:sp>
    </p:spTree>
    <p:extLst>
      <p:ext uri="{BB962C8B-B14F-4D97-AF65-F5344CB8AC3E}">
        <p14:creationId xmlns:p14="http://schemas.microsoft.com/office/powerpoint/2010/main" val="14127186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indent="0">
              <a:buNone/>
            </a:pPr>
            <a:r>
              <a:rPr lang="en-US" sz="1400" dirty="0"/>
              <a:t>We observed that the predictions were not that bad. After making the predictions and presenting our finding in the form of a graph, were </a:t>
            </a:r>
            <a:r>
              <a:rPr lang="en-US" sz="1400" dirty="0" err="1"/>
              <a:t>calculted</a:t>
            </a:r>
            <a:r>
              <a:rPr lang="en-US" sz="1400" dirty="0"/>
              <a:t> the error in our predictions by making use of RMSE (Root Means Squared Error) value. Finally, we also made future predictions on the trip data and observed our findings for the next timeframe.</a:t>
            </a:r>
          </a:p>
          <a:p>
            <a:pPr marL="0" indent="0">
              <a:buNone/>
            </a:pPr>
            <a:endParaRPr lang="en-US" sz="1400" dirty="0"/>
          </a:p>
          <a:p>
            <a:pPr marL="0" lvl="0" indent="0">
              <a:buNone/>
            </a:pPr>
            <a:r>
              <a:rPr lang="en-US" sz="1400" b="1" dirty="0"/>
              <a:t>4. Auto Regressive Integrated Moving Average (ARIMA) Analysis: </a:t>
            </a:r>
            <a:r>
              <a:rPr lang="en-US" sz="1400" dirty="0"/>
              <a:t>An Auto Regressive Integrated Moving Average (ARIMA) analysis was performed on the dataset. An ARIMA model is quite similar to ARMA (Auto Regressive Moving Average) model. In ARMA, we take into consideration the previous values of our data in addition to the previous errors which becomes our inputs for reaching the output or future values. The ACF (Auto Correlation Function) and PACF (Partial Auto Correlation Function) have a role to play in ARMA. The only difference in ARIMA is the order of differentiating to get stationary values (in addition to ACF and PACF). Hence, in ARIMA, we just convert non-stationary series to stationary series before proceeding. The inputs are the past trip durations, each of which came with the start time of the bike share trip. The trip durations corresponding to the actual date and original time stamps consisted of the inputs. </a:t>
            </a:r>
          </a:p>
        </p:txBody>
      </p:sp>
    </p:spTree>
    <p:extLst>
      <p:ext uri="{BB962C8B-B14F-4D97-AF65-F5344CB8AC3E}">
        <p14:creationId xmlns:p14="http://schemas.microsoft.com/office/powerpoint/2010/main" val="38661202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dirty="0"/>
              <a:t>So, the entire process starts with importing the necessary python modules which we used for analysis like </a:t>
            </a:r>
            <a:r>
              <a:rPr lang="en-US" sz="1400" dirty="0" err="1"/>
              <a:t>numpy</a:t>
            </a:r>
            <a:r>
              <a:rPr lang="en-US" sz="1400" dirty="0"/>
              <a:t>, pandas, etc. In addition, we also imported the </a:t>
            </a:r>
            <a:r>
              <a:rPr lang="en-US" sz="1400" dirty="0" err="1"/>
              <a:t>pmdarima</a:t>
            </a:r>
            <a:r>
              <a:rPr lang="en-US" sz="1400" dirty="0"/>
              <a:t> module for the ARIMA part. After all these required inclusions, we read the previously cleansed dataset and extracted only the necessary parameter i.e. the trip duration along with the timestamps for our analysis, and also printed the descriptive info about the data for our convenience. We then ran the ADF-Test as we had done in the previous case. After plotting the data, and making it certain that we were not sure whether the data is stationary or not via the method of visual inspection, we performed the Augmented Dickey Fuller (ADF) Test for checking for the stationarity. After performing the ADF Test, we got some values which included ADF value, P-Value, Number of Lags, Critical Values, etc. For making the conclusion whether the data is stationary or not we inspected the P-Value. The P-Value is a kind of probability value on whose value we can actually accept or reject the null hypothesis. As the P-Value for our case was less than 0.05 (statistically significant), we were able to reject the null hypothesis, by which we concluded that the data was stationary. Then, we tried to figure out the order for our ARIMA model (as ARIMA requires 3 parameters viz., PACF, ACF, and the order of differencing as mentioned before</a:t>
            </a:r>
            <a:r>
              <a:rPr lang="en-US" sz="1400" dirty="0" smtClean="0"/>
              <a:t>).</a:t>
            </a:r>
            <a:endParaRPr lang="en-US" sz="1400" dirty="0"/>
          </a:p>
        </p:txBody>
      </p:sp>
    </p:spTree>
    <p:extLst>
      <p:ext uri="{BB962C8B-B14F-4D97-AF65-F5344CB8AC3E}">
        <p14:creationId xmlns:p14="http://schemas.microsoft.com/office/powerpoint/2010/main" val="155448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a:t>
            </a:r>
          </a:p>
          <a:p>
            <a:pPr marL="0" lvl="0" indent="0" algn="l" rtl="0">
              <a:spcBef>
                <a:spcPts val="600"/>
              </a:spcBef>
              <a:spcAft>
                <a:spcPts val="0"/>
              </a:spcAft>
              <a:buNone/>
            </a:pPr>
            <a:r>
              <a:rPr lang="en-US" sz="1400" dirty="0" smtClean="0"/>
              <a:t>This comparison along with other tasks will later be used to design marketing strategies aimed at converting the customers of Divvy bike-sharing trips to the long-term subscribers of the bike-sharing service.</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dirty="0"/>
              <a:t>So, from </a:t>
            </a:r>
            <a:r>
              <a:rPr lang="en-US" sz="1400" dirty="0" err="1"/>
              <a:t>pmdarima</a:t>
            </a:r>
            <a:r>
              <a:rPr lang="en-US" sz="1400" dirty="0"/>
              <a:t> we imported the </a:t>
            </a:r>
            <a:r>
              <a:rPr lang="en-US" sz="1400" dirty="0" err="1" smtClean="0">
                <a:latin typeface="Open Sans" pitchFamily="34" charset="0"/>
                <a:ea typeface="Open Sans" pitchFamily="34" charset="0"/>
                <a:cs typeface="Open Sans" pitchFamily="34" charset="0"/>
              </a:rPr>
              <a:t>auto_arima</a:t>
            </a:r>
            <a:r>
              <a:rPr lang="en-US" sz="1400" dirty="0" smtClean="0"/>
              <a:t> </a:t>
            </a:r>
            <a:r>
              <a:rPr lang="en-US" sz="1400" dirty="0"/>
              <a:t>function for figuring out the order. The </a:t>
            </a:r>
            <a:r>
              <a:rPr lang="en-US" sz="1400" dirty="0" err="1">
                <a:latin typeface="Open Sans" pitchFamily="34" charset="0"/>
                <a:ea typeface="Open Sans" pitchFamily="34" charset="0"/>
                <a:cs typeface="Open Sans" pitchFamily="34" charset="0"/>
              </a:rPr>
              <a:t>auto_arima</a:t>
            </a:r>
            <a:r>
              <a:rPr lang="en-US" sz="1400" dirty="0"/>
              <a:t> function tries to use different combinations for figuring out the order for the model, and for every model it assigns a score, which is called the AIC (</a:t>
            </a:r>
            <a:r>
              <a:rPr lang="en-US" sz="1400" dirty="0" err="1"/>
              <a:t>Akaike’s</a:t>
            </a:r>
            <a:r>
              <a:rPr lang="en-US" sz="1400" dirty="0"/>
              <a:t> Information Criterion), and the goal is to minimize the AIC. After getting the best model i.e. the model with the minimum AIC, we </a:t>
            </a:r>
            <a:r>
              <a:rPr lang="en-US" sz="1400" dirty="0" err="1"/>
              <a:t>splitted</a:t>
            </a:r>
            <a:r>
              <a:rPr lang="en-US" sz="1400" dirty="0"/>
              <a:t> the dataset into training and testing as we did before. For fitting the model, we called the ARIMA function which we imported from </a:t>
            </a:r>
            <a:r>
              <a:rPr lang="en-US" sz="1400" dirty="0" err="1"/>
              <a:t>statsmodels</a:t>
            </a:r>
            <a:r>
              <a:rPr lang="en-US" sz="1400" dirty="0"/>
              <a:t> python package and fed the training part onto it after specifying the order. We then tried to make predictions on the test set by specifying the starting and ending index and do the comparison on the basis of our action of training the model. After we were done with making the predictions, we plotted the results in graphical format. After making the predictions and presenting our finding in the form of a graph, were calculated the error in our predictions by making use of RMSE (Root Means Squared Error) value. We observed that the RMSE value is very different and is actually quite more than the Mean value, which made us conclude the model to be bad one. After retraining the model on the entire dataset, we tried to make the future predictions.</a:t>
            </a:r>
          </a:p>
        </p:txBody>
      </p:sp>
    </p:spTree>
    <p:extLst>
      <p:ext uri="{BB962C8B-B14F-4D97-AF65-F5344CB8AC3E}">
        <p14:creationId xmlns:p14="http://schemas.microsoft.com/office/powerpoint/2010/main" val="23740335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r>
              <a:rPr lang="en-US" sz="1400" dirty="0"/>
              <a:t>Time series forecasting using machine learning was performed on the dataset. Two ML models namely Random Forest and Linear Regression were used to make predictions. We read the previously cleansed dataset and extracted only the necessary parameter i.e. the Trip Duration along with the timestamps for our analysis, and also printed the descriptive info about the data for our convenience. We sorted the data on the basis of timestamps. After that, we plotted the data in the form of a graph. In supervised learning, we need an input and an output for our model to learn the relationship between the input and output to implement our ML models. Hence, we 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columns. By doing this, we ensured that we make the shifted values as the outputs for the original inputs, thus solving our problem of fetching the outputs for training our models. We imported functions like </a:t>
            </a:r>
            <a:r>
              <a:rPr lang="en-US" sz="1400" dirty="0" err="1"/>
              <a:t>LinearRegression</a:t>
            </a:r>
            <a:r>
              <a:rPr lang="en-US" sz="1400" dirty="0"/>
              <a:t> and </a:t>
            </a:r>
            <a:r>
              <a:rPr lang="en-US" sz="1400" dirty="0" err="1"/>
              <a:t>RandomForestRegressor</a:t>
            </a:r>
            <a:r>
              <a:rPr lang="en-US" sz="1400" dirty="0"/>
              <a:t> from </a:t>
            </a:r>
            <a:r>
              <a:rPr lang="en-US" sz="1400" dirty="0" err="1"/>
              <a:t>sklearn</a:t>
            </a:r>
            <a:r>
              <a:rPr lang="en-US" sz="1400" dirty="0"/>
              <a:t> package for our further work. After a slight data preprocessing, and splitting the dataset into training and testing sets, we fitted the 2 models onto the training data. </a:t>
            </a:r>
          </a:p>
        </p:txBody>
      </p:sp>
    </p:spTree>
    <p:extLst>
      <p:ext uri="{BB962C8B-B14F-4D97-AF65-F5344CB8AC3E}">
        <p14:creationId xmlns:p14="http://schemas.microsoft.com/office/powerpoint/2010/main" val="9664304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dirty="0"/>
              <a:t>After doing these operations, we predicted the results by using the test set for both Random Forest and Linear Regression as well and plotted the results in 2 separate graphs, one for each of the models. We observe that the models were capturing the trends quite well. To compare the accuracy of the predictions made by the two models, we calculated the MSE (Mean Squared Error) for each. The MSE for Random Forest Model came out to be around 1382.16, whereas that for Linear Regression was around 1328.63, which were not that different. Hence, we concluded that the Linear Regression model was slightly better that the Random Forest model, although the deviation was very insignificant</a:t>
            </a:r>
            <a:r>
              <a:rPr lang="en-US" sz="1400" dirty="0" smtClean="0"/>
              <a:t>.</a:t>
            </a:r>
          </a:p>
          <a:p>
            <a:pPr marL="0" indent="0">
              <a:buNone/>
            </a:pPr>
            <a:endParaRPr lang="en-US" sz="1400" dirty="0"/>
          </a:p>
          <a:p>
            <a:pPr marL="0" lvl="0" indent="0">
              <a:buNone/>
            </a:pPr>
            <a:r>
              <a:rPr lang="en-US" sz="1400" b="1" dirty="0" smtClean="0"/>
              <a:t>6. </a:t>
            </a:r>
            <a:r>
              <a:rPr lang="en-US" sz="1400" b="1" dirty="0"/>
              <a:t>RNN Approach (More Specifically: LSTM): </a:t>
            </a:r>
            <a:r>
              <a:rPr lang="en-US" sz="1400" dirty="0"/>
              <a:t>A RNN (Recurrent Neural Network) approach or more specifically LSTM (Long Short Term Memory) was also applied to the dataset. A RNN is a form of ANN that is commonly used to make predictions on data where there normally involves a sequence. LSTM is a form of RNN. So, the entire process starts with importing the necessary python modules which we used for analysis like </a:t>
            </a:r>
            <a:r>
              <a:rPr lang="en-US" sz="1400" dirty="0" err="1"/>
              <a:t>numpy</a:t>
            </a:r>
            <a:r>
              <a:rPr lang="en-US" sz="1400" dirty="0"/>
              <a:t>, pandas, </a:t>
            </a:r>
            <a:r>
              <a:rPr lang="en-US" sz="1400" dirty="0" err="1"/>
              <a:t>matplotlib</a:t>
            </a:r>
            <a:r>
              <a:rPr lang="en-US" sz="1400" dirty="0"/>
              <a:t>, etc. </a:t>
            </a:r>
          </a:p>
        </p:txBody>
      </p:sp>
    </p:spTree>
    <p:extLst>
      <p:ext uri="{BB962C8B-B14F-4D97-AF65-F5344CB8AC3E}">
        <p14:creationId xmlns:p14="http://schemas.microsoft.com/office/powerpoint/2010/main" val="3634596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dirty="0"/>
              <a:t>We read the previously cleansed dataset and extracted only the necessary parameter i.e. the Trip Duration along with the timestamps for our analysis, and also printed the descriptive info about the data for our convenience. We sorted the data on the basis of timestamps. After that, we plotted the data in the form of a graph for our convenience. To view the exact seasonal nature and how the seasonality in our data actually looked like, we imported a function called </a:t>
            </a:r>
            <a:r>
              <a:rPr lang="en-US" sz="1400" dirty="0" err="1">
                <a:latin typeface="Open Sans" pitchFamily="34" charset="0"/>
                <a:ea typeface="Open Sans" pitchFamily="34" charset="0"/>
                <a:cs typeface="Open Sans" pitchFamily="34" charset="0"/>
              </a:rPr>
              <a:t>seasonal_decompose</a:t>
            </a:r>
            <a:r>
              <a:rPr lang="en-US" sz="1400" dirty="0"/>
              <a:t> from </a:t>
            </a:r>
            <a:r>
              <a:rPr lang="en-US" sz="1400" dirty="0" err="1"/>
              <a:t>statsmodels</a:t>
            </a:r>
            <a:r>
              <a:rPr lang="en-US" sz="1400" dirty="0"/>
              <a:t> package. We hadn't checked for the stationarity in our data, because technically RNN can work with non-stationary data as well and do not require the data to be stationary. After that, we </a:t>
            </a:r>
            <a:r>
              <a:rPr lang="en-US" sz="1400" dirty="0" err="1"/>
              <a:t>splitted</a:t>
            </a:r>
            <a:r>
              <a:rPr lang="en-US" sz="1400" dirty="0"/>
              <a:t> the dataset into training and testing sets. We preprocessed the data using a </a:t>
            </a:r>
            <a:r>
              <a:rPr lang="en-US" sz="1400" dirty="0" err="1"/>
              <a:t>MinMaxScaler</a:t>
            </a:r>
            <a:r>
              <a:rPr lang="en-US" sz="1400" dirty="0"/>
              <a:t> for converting the data into a scale of 0 to 1. For doing so, we first fitted the training set using the </a:t>
            </a:r>
            <a:r>
              <a:rPr lang="en-US" sz="1400" dirty="0" err="1"/>
              <a:t>scaler</a:t>
            </a:r>
            <a:r>
              <a:rPr lang="en-US" sz="1400" dirty="0"/>
              <a:t> object, and then we transformed both the training and testing sets using the transform function of the </a:t>
            </a:r>
            <a:r>
              <a:rPr lang="en-US" sz="1400" dirty="0" err="1"/>
              <a:t>scaler</a:t>
            </a:r>
            <a:r>
              <a:rPr lang="en-US" sz="1400" dirty="0"/>
              <a:t> object. We then formatted the data for feeding it to the neural network model. For doing so, we define the generator which consists of specifying the no. of inputs (assigning 3 to it), no. of features (assigning 1 to it). The no. of features would have been more if we were dealing with more than one time-series, but that is not the case with us here. Then we called the </a:t>
            </a:r>
            <a:r>
              <a:rPr lang="en-US" sz="1400" dirty="0" err="1"/>
              <a:t>TimeSeriesGenerator</a:t>
            </a:r>
            <a:r>
              <a:rPr lang="en-US" sz="1400" dirty="0"/>
              <a:t> function and give it the scaled trained input, the no. of inputs, etc. </a:t>
            </a:r>
          </a:p>
        </p:txBody>
      </p:sp>
    </p:spTree>
    <p:extLst>
      <p:ext uri="{BB962C8B-B14F-4D97-AF65-F5344CB8AC3E}">
        <p14:creationId xmlns:p14="http://schemas.microsoft.com/office/powerpoint/2010/main" val="1435251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We finally created the model after calling the Sequential, Dense and LSTM classes from </a:t>
            </a:r>
            <a:r>
              <a:rPr lang="en-US" sz="1400" dirty="0" err="1"/>
              <a:t>keras</a:t>
            </a:r>
            <a:r>
              <a:rPr lang="en-US" sz="1400" dirty="0"/>
              <a:t>. We added an LSTM layer with a 100 neurons, and the activation function as the RELU activation function. We finally compiled the model using the Adam optimizer and MSE as the loss function. We fitted the model for 50 epochs. After training the model, we computed the loss for each epoch, and we also plotted it. We took the last 12 values in the training set to predict the first value in the test set. We observe that the original value was 0.01374463 whereas the model had predicted 0.01540671 which is pretty close. Then we made predictions on the testing set and converted it back into the original scale and performed the Inverse Transform upon the test predictions and appended those predictions to our original test set, and finally, plotted those two in the form of a graph to see how similar or different they are from each other. To put a number to see how good the predictions were we used RMSE which came out to be something around 1268.4964</a:t>
            </a:r>
            <a:r>
              <a:rPr lang="en-US" sz="1400" dirty="0" smtClean="0"/>
              <a:t>.</a:t>
            </a:r>
          </a:p>
          <a:p>
            <a:pPr marL="0" indent="0">
              <a:buNone/>
            </a:pPr>
            <a:endParaRPr lang="en-US" sz="1400" dirty="0"/>
          </a:p>
          <a:p>
            <a:pPr marL="0" lvl="0" indent="0">
              <a:buNone/>
            </a:pPr>
            <a:r>
              <a:rPr lang="en-US" sz="1400" b="1" dirty="0" smtClean="0"/>
              <a:t>7. </a:t>
            </a:r>
            <a:r>
              <a:rPr lang="en-US" sz="1400" b="1" dirty="0"/>
              <a:t>Time Series Forecasting using VAR (Vector Auto Regression): </a:t>
            </a:r>
            <a:r>
              <a:rPr lang="en-US" sz="1400" dirty="0"/>
              <a:t>Time series forecasting using VAR (Vector Auto Regression) was performed on the dataset. Normally, in Auto Regression we predict the future values based on the previous values or the previous time lags of a particular time series to make predictions into the future</a:t>
            </a:r>
            <a:r>
              <a:rPr lang="en-US" sz="1400" dirty="0" smtClean="0"/>
              <a:t>.</a:t>
            </a:r>
            <a:endParaRPr lang="en-US" sz="1400" dirty="0"/>
          </a:p>
        </p:txBody>
      </p:sp>
    </p:spTree>
    <p:extLst>
      <p:ext uri="{BB962C8B-B14F-4D97-AF65-F5344CB8AC3E}">
        <p14:creationId xmlns:p14="http://schemas.microsoft.com/office/powerpoint/2010/main" val="315174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In VAR we assume that there are two time series which have a correlation. We started by importing the cleansed dataset and this time in addition to the Trip Duration, we also included some other parameters like From Station Id, To Station Id, From Latitude, From Longitude, etc. We also imported various classes and functions like </a:t>
            </a:r>
            <a:r>
              <a:rPr lang="en-US" sz="1400" dirty="0" err="1">
                <a:latin typeface="Open Sans" pitchFamily="34" charset="0"/>
                <a:ea typeface="Open Sans" pitchFamily="34" charset="0"/>
                <a:cs typeface="Open Sans" pitchFamily="34" charset="0"/>
              </a:rPr>
              <a:t>plot_acf</a:t>
            </a:r>
            <a:r>
              <a:rPr lang="en-US" sz="1400" dirty="0"/>
              <a:t>, </a:t>
            </a:r>
            <a:r>
              <a:rPr lang="en-US" sz="1400" dirty="0" err="1">
                <a:latin typeface="Open Sans" pitchFamily="34" charset="0"/>
                <a:ea typeface="Open Sans" pitchFamily="34" charset="0"/>
                <a:cs typeface="Open Sans" pitchFamily="34" charset="0"/>
              </a:rPr>
              <a:t>plot_pacf</a:t>
            </a:r>
            <a:r>
              <a:rPr lang="en-US" sz="1400" dirty="0"/>
              <a:t>, VARMAX, VAR, </a:t>
            </a:r>
            <a:r>
              <a:rPr lang="en-US" sz="1400" dirty="0" err="1"/>
              <a:t>grangercausalitytests</a:t>
            </a:r>
            <a:r>
              <a:rPr lang="en-US" sz="1400" dirty="0"/>
              <a:t>, </a:t>
            </a:r>
            <a:r>
              <a:rPr lang="en-US" sz="1400" dirty="0" err="1"/>
              <a:t>dfuller</a:t>
            </a:r>
            <a:r>
              <a:rPr lang="en-US" sz="1400" dirty="0"/>
              <a:t>, etc., mainly from </a:t>
            </a:r>
            <a:r>
              <a:rPr lang="en-US" sz="1400" dirty="0" err="1"/>
              <a:t>statsmodels</a:t>
            </a:r>
            <a:r>
              <a:rPr lang="en-US" sz="1400" dirty="0"/>
              <a:t> package and others like </a:t>
            </a:r>
            <a:r>
              <a:rPr lang="en-US" sz="1400" dirty="0" err="1"/>
              <a:t>tqdm</a:t>
            </a:r>
            <a:r>
              <a:rPr lang="en-US" sz="1400" dirty="0"/>
              <a:t>, </a:t>
            </a:r>
            <a:r>
              <a:rPr lang="en-US" sz="1400" dirty="0" err="1"/>
              <a:t>itertools</a:t>
            </a:r>
            <a:r>
              <a:rPr lang="en-US" sz="1400" dirty="0"/>
              <a:t>, etc. And, as always we also imported python modules like </a:t>
            </a:r>
            <a:r>
              <a:rPr lang="en-US" sz="1400" dirty="0" err="1"/>
              <a:t>numpy</a:t>
            </a:r>
            <a:r>
              <a:rPr lang="en-US" sz="1400" dirty="0"/>
              <a:t>, pandas, </a:t>
            </a:r>
            <a:r>
              <a:rPr lang="en-US" sz="1400" dirty="0" err="1"/>
              <a:t>matplotlib</a:t>
            </a:r>
            <a:r>
              <a:rPr lang="en-US" sz="1400" dirty="0"/>
              <a:t>, etc. We plotted the 8 parameters into 8 different graphs. We checked for stationarity for all the 8 time-series using ADF Test. We </a:t>
            </a:r>
            <a:r>
              <a:rPr lang="en-US" sz="1400" dirty="0" err="1"/>
              <a:t>inferenced</a:t>
            </a:r>
            <a:r>
              <a:rPr lang="en-US" sz="1400" dirty="0"/>
              <a:t> after observing all the P-Values corresponding to each of the time series that they all are stationary as all of them give P-value less than 0.05. Before progressing, we checked whether there was any correlation between 2 suitable parameters or columns of the dataset, because as mentioned before it is the fundamental concept behind Vector Auto Regression. We did that through Granger Causality Test. According to that test if the p-value comes out to be less than 0.05, then that means the hypothesis is true. We concluded that from station id causes trip duration and to station id also causes trip duration. After all that, we </a:t>
            </a:r>
            <a:r>
              <a:rPr lang="en-US" sz="1400" dirty="0" err="1"/>
              <a:t>splitted</a:t>
            </a:r>
            <a:r>
              <a:rPr lang="en-US" sz="1400" dirty="0"/>
              <a:t> the dataset into training and testing set. To ascertain the number of lags, we fed the difference data of the training set into the VAR function to make the model. </a:t>
            </a:r>
          </a:p>
        </p:txBody>
      </p:sp>
    </p:spTree>
    <p:extLst>
      <p:ext uri="{BB962C8B-B14F-4D97-AF65-F5344CB8AC3E}">
        <p14:creationId xmlns:p14="http://schemas.microsoft.com/office/powerpoint/2010/main" val="18577318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After specifying the maximum lags in the </a:t>
            </a:r>
            <a:r>
              <a:rPr lang="en-US" sz="1400" dirty="0" err="1">
                <a:latin typeface="Open Sans" pitchFamily="34" charset="0"/>
                <a:ea typeface="Open Sans" pitchFamily="34" charset="0"/>
                <a:cs typeface="Open Sans" pitchFamily="34" charset="0"/>
              </a:rPr>
              <a:t>select_order</a:t>
            </a:r>
            <a:r>
              <a:rPr lang="en-US" sz="1400" dirty="0"/>
              <a:t> function of the model, we observed the summary of our analysis. The results came out in the form of 4 scores namely AIC, BIC, FPE and HQIC scores. For a model to be good, these scores must be as low as possible. For AIC the minimum score was observed to be 1.651 in the lag no. 81, minimum score of 1.929 for BIC in lag 29, 5.211 for FPE in same lag as that of AIC, and finally for HQIC, the minimum score of 1.773 was found to be in lag 45. To fit the model we used the VARMAX class in which we fed the training data. One advantage of using that class was that it is known to make forecasting very easy. After the computation, we got the AIC score to be 1473817.706, BIC as 1474584.888, and HQIC as 1474054.573, and we also got other </a:t>
            </a:r>
            <a:r>
              <a:rPr lang="en-US" sz="1400" dirty="0" err="1"/>
              <a:t>informations</a:t>
            </a:r>
            <a:r>
              <a:rPr lang="en-US" sz="1400" dirty="0"/>
              <a:t> such as results for equation </a:t>
            </a:r>
            <a:r>
              <a:rPr lang="en-US" sz="1400" dirty="0" err="1">
                <a:latin typeface="Open Sans" pitchFamily="34" charset="0"/>
                <a:ea typeface="Open Sans" pitchFamily="34" charset="0"/>
                <a:cs typeface="Open Sans" pitchFamily="34" charset="0"/>
              </a:rPr>
              <a:t>trip_duration</a:t>
            </a:r>
            <a:r>
              <a:rPr lang="en-US" sz="1400" dirty="0"/>
              <a:t>, results for equation </a:t>
            </a:r>
            <a:r>
              <a:rPr lang="en-US" sz="1400" dirty="0" err="1">
                <a:latin typeface="Open Sans" pitchFamily="34" charset="0"/>
                <a:ea typeface="Open Sans" pitchFamily="34" charset="0"/>
                <a:cs typeface="Open Sans" pitchFamily="34" charset="0"/>
              </a:rPr>
              <a:t>from_station_id</a:t>
            </a:r>
            <a:r>
              <a:rPr lang="en-US" sz="1400" dirty="0"/>
              <a:t>, results for equation </a:t>
            </a:r>
            <a:r>
              <a:rPr lang="en-US" sz="1400" dirty="0" err="1">
                <a:latin typeface="Open Sans" pitchFamily="34" charset="0"/>
                <a:ea typeface="Open Sans" pitchFamily="34" charset="0"/>
                <a:cs typeface="Open Sans" pitchFamily="34" charset="0"/>
              </a:rPr>
              <a:t>to_station_id</a:t>
            </a:r>
            <a:r>
              <a:rPr lang="en-US" sz="1400" dirty="0"/>
              <a:t>, error covariance matrix, etc. For making the forecasts from the point where the training data ends, we specified the number of forecasts as 7600, and also calculated the mean of all the predictions. Finally, we calculated the mean values of each of the time series values and the RMSE for comparing the errors corresponding to each series. We observed that the RMSE of trip duration is more than its mean, which is statistically not good. Although the same is the case for from longitude and to longitude as well, but it is because of the negative natures of its values and hence including it makes no sense. </a:t>
            </a:r>
          </a:p>
        </p:txBody>
      </p:sp>
    </p:spTree>
    <p:extLst>
      <p:ext uri="{BB962C8B-B14F-4D97-AF65-F5344CB8AC3E}">
        <p14:creationId xmlns:p14="http://schemas.microsoft.com/office/powerpoint/2010/main" val="40134166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For other parameters, the RMSE values are quite less than the respective mean values, which meant that it was statistically good</a:t>
            </a:r>
            <a:r>
              <a:rPr lang="en-US" sz="1400" dirty="0" smtClean="0"/>
              <a:t>.</a:t>
            </a:r>
          </a:p>
          <a:p>
            <a:pPr marL="0" indent="0">
              <a:buNone/>
            </a:pPr>
            <a:endParaRPr lang="en-US" sz="1400" dirty="0"/>
          </a:p>
          <a:p>
            <a:pPr marL="0" lvl="0" indent="0">
              <a:buNone/>
            </a:pPr>
            <a:r>
              <a:rPr lang="en-US" sz="1400" b="1" dirty="0" smtClean="0"/>
              <a:t>8. </a:t>
            </a:r>
            <a:r>
              <a:rPr lang="en-US" sz="1400" b="1" dirty="0"/>
              <a:t>FB Prophet Techniques and Approaches: </a:t>
            </a:r>
            <a:r>
              <a:rPr lang="en-US" sz="1400" dirty="0"/>
              <a:t>Time series forecasting using FB Prophet was performed on the dataset. Prophet is an open-source software released by Facebook's Core Data Science Team available for free download on CRAN and </a:t>
            </a:r>
            <a:r>
              <a:rPr lang="en-US" sz="1400" dirty="0" err="1"/>
              <a:t>PyPI</a:t>
            </a:r>
            <a:r>
              <a:rPr lang="en-US" sz="1400" dirty="0"/>
              <a:t>. In order to forecast time series data, Prophet uses an additive model to fit the non-linear trends with yearly, weekly and daily seasonality, plus holiday effects. The underlying algorithm as mentioned before, the generalized additive model can be decomposed into three main components viz. trend, seasonality and holidays. Its worth mentioning that trend and seasonality are two important but very difficult to quantify components of a time series analysis but FB Prophet does a great job capturing them both. It is best suited for time series with strong seasonal effects and  historical data for multiple seasons. Prophet is tolerant of missing data and changing trends, and usually handles outliers gracefully. We began by importing the necessary libraries such as pandas and prophet. Then we loaded the cleansed divvy </a:t>
            </a:r>
            <a:r>
              <a:rPr lang="en-US" sz="1400" dirty="0" err="1"/>
              <a:t>tripdata</a:t>
            </a:r>
            <a:r>
              <a:rPr lang="en-US" sz="1400" dirty="0"/>
              <a:t> dataset, dropped the NA values and </a:t>
            </a:r>
            <a:r>
              <a:rPr lang="en-US" sz="1400" dirty="0" err="1"/>
              <a:t>resetted</a:t>
            </a:r>
            <a:r>
              <a:rPr lang="en-US" sz="1400" dirty="0"/>
              <a:t> the index. </a:t>
            </a:r>
          </a:p>
          <a:p>
            <a:pPr marL="0" lvl="0" indent="0">
              <a:buNone/>
            </a:pPr>
            <a:endParaRPr lang="en-US" sz="1400" dirty="0"/>
          </a:p>
        </p:txBody>
      </p:sp>
    </p:spTree>
    <p:extLst>
      <p:ext uri="{BB962C8B-B14F-4D97-AF65-F5344CB8AC3E}">
        <p14:creationId xmlns:p14="http://schemas.microsoft.com/office/powerpoint/2010/main" val="27634029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Then we extracted the Start Time and the Trip Duration columns because we had to make predictions concerning these two columns only and discarded everything else. After that, we changed the columns names to 'ds' and 'y' respectively (The </a:t>
            </a:r>
            <a:r>
              <a:rPr lang="en-US" sz="1400" dirty="0" err="1">
                <a:latin typeface="Open Sans" pitchFamily="34" charset="0"/>
                <a:ea typeface="Open Sans" pitchFamily="34" charset="0"/>
                <a:cs typeface="Open Sans" pitchFamily="34" charset="0"/>
              </a:rPr>
              <a:t>start_time</a:t>
            </a:r>
            <a:r>
              <a:rPr lang="en-US" sz="1400" dirty="0"/>
              <a:t> to ds and the </a:t>
            </a:r>
            <a:r>
              <a:rPr lang="en-US" sz="1400" dirty="0" err="1">
                <a:latin typeface="Open Sans" pitchFamily="34" charset="0"/>
                <a:ea typeface="Open Sans" pitchFamily="34" charset="0"/>
                <a:cs typeface="Open Sans" pitchFamily="34" charset="0"/>
              </a:rPr>
              <a:t>trip_duration</a:t>
            </a:r>
            <a:r>
              <a:rPr lang="en-US" sz="1400" dirty="0"/>
              <a:t> to y). We had to do that because in order to use the functionalities its essential to do so, as the team at Facebook had hard coded it to make it work in that way. We parsed the </a:t>
            </a:r>
            <a:r>
              <a:rPr lang="en-US" sz="1400" dirty="0" err="1">
                <a:latin typeface="Open Sans" pitchFamily="34" charset="0"/>
                <a:ea typeface="Open Sans" pitchFamily="34" charset="0"/>
                <a:cs typeface="Open Sans" pitchFamily="34" charset="0"/>
              </a:rPr>
              <a:t>start_time</a:t>
            </a:r>
            <a:r>
              <a:rPr lang="en-US" sz="1400" dirty="0"/>
              <a:t> to </a:t>
            </a:r>
            <a:r>
              <a:rPr lang="en-US" sz="1400" dirty="0" err="1"/>
              <a:t>datetime</a:t>
            </a:r>
            <a:r>
              <a:rPr lang="en-US" sz="1400" dirty="0"/>
              <a:t> format for future convenience. We </a:t>
            </a:r>
            <a:r>
              <a:rPr lang="en-US" sz="1400" dirty="0" err="1"/>
              <a:t>splitted</a:t>
            </a:r>
            <a:r>
              <a:rPr lang="en-US" sz="1400" dirty="0"/>
              <a:t> the dataset into training and testing sets and started making predictions. For making the predictions, we first invoked the Prophet class and </a:t>
            </a:r>
            <a:r>
              <a:rPr lang="en-US" sz="1400" dirty="0" err="1"/>
              <a:t>fillted</a:t>
            </a:r>
            <a:r>
              <a:rPr lang="en-US" sz="1400" dirty="0"/>
              <a:t> our model onto the training set, and to make the predictions we used the </a:t>
            </a:r>
            <a:r>
              <a:rPr lang="en-US" sz="1400" dirty="0" err="1">
                <a:latin typeface="Open Sans" pitchFamily="34" charset="0"/>
                <a:ea typeface="Open Sans" pitchFamily="34" charset="0"/>
                <a:cs typeface="Open Sans" pitchFamily="34" charset="0"/>
              </a:rPr>
              <a:t>make_future_dataframe</a:t>
            </a:r>
            <a:r>
              <a:rPr lang="en-US" sz="1400" dirty="0"/>
              <a:t> function and also specified the periods i.e. the number of time steps into the future for which we were going to make the predictions, and also the frequency. After all that, we made the predictions using the predict function and saved the predictions into the forecast </a:t>
            </a:r>
            <a:r>
              <a:rPr lang="en-US" sz="1400" dirty="0" err="1"/>
              <a:t>dataframe</a:t>
            </a:r>
            <a:r>
              <a:rPr lang="en-US" sz="1400" dirty="0"/>
              <a:t>. After making the predictions, we 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 Then,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We got an interactive plot where we had the option to set the plot to display as per 1-week data, 1-month data, 6-months data, 1-year data, and the whole trend as well. </a:t>
            </a:r>
          </a:p>
        </p:txBody>
      </p:sp>
    </p:spTree>
    <p:extLst>
      <p:ext uri="{BB962C8B-B14F-4D97-AF65-F5344CB8AC3E}">
        <p14:creationId xmlns:p14="http://schemas.microsoft.com/office/powerpoint/2010/main" val="22264423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Also we could see a more detailed fraction of the entire plot by setting the starting and the ending timestamps manually on the figure window. Another visualization which the FB Prophet provides is the visualize components using the </a:t>
            </a:r>
            <a:r>
              <a:rPr lang="en-US" sz="1400" dirty="0" err="1">
                <a:latin typeface="Open Sans" pitchFamily="34" charset="0"/>
                <a:ea typeface="Open Sans" pitchFamily="34" charset="0"/>
                <a:cs typeface="Open Sans" pitchFamily="34" charset="0"/>
              </a:rPr>
              <a:t>plot_components_plotly</a:t>
            </a:r>
            <a:r>
              <a:rPr lang="en-US" sz="1400" dirty="0"/>
              <a:t> function. It gives the general trend throughout the </a:t>
            </a:r>
            <a:r>
              <a:rPr lang="en-US" sz="1400" dirty="0" err="1"/>
              <a:t>dataframe</a:t>
            </a:r>
            <a:r>
              <a:rPr lang="en-US" sz="1400" dirty="0"/>
              <a:t>, and also the yearly and the weekly trends. Finally after making the predictions, we had to evaluate how good the model was. In order to do so, we created a separate test set and calculated the RMSE between the actual test set and the predicted values. We also calculated the mean value of the test dataset. The RMSE was around 611.35 and the mean value was around 828.21 which indicated that the model was pretty good as the RMSE was less than the Mean</a:t>
            </a:r>
            <a:r>
              <a:rPr lang="en-US" sz="1400" dirty="0" smtClean="0"/>
              <a:t>.</a:t>
            </a:r>
          </a:p>
        </p:txBody>
      </p:sp>
    </p:spTree>
    <p:extLst>
      <p:ext uri="{BB962C8B-B14F-4D97-AF65-F5344CB8AC3E}">
        <p14:creationId xmlns:p14="http://schemas.microsoft.com/office/powerpoint/2010/main" val="405517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A</a:t>
            </a:r>
            <a:r>
              <a:rPr lang="en" sz="3200" dirty="0" smtClean="0"/>
              <a:t>.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extLst>
      <p:ext uri="{BB962C8B-B14F-4D97-AF65-F5344CB8AC3E}">
        <p14:creationId xmlns:p14="http://schemas.microsoft.com/office/powerpoint/2010/main" val="1729210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1882190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r>
              <a:rPr lang="en-US" sz="1400" dirty="0"/>
              <a:t>Darts is a very useful python library providing many useful tools to perform many data analytics operations and also time forecasting functionalities. We started by creating a new R-Script document. We updated the working directory to the script path, followed by loading the R packages like </a:t>
            </a:r>
            <a:r>
              <a:rPr lang="en-US" sz="1400" dirty="0" err="1"/>
              <a:t>tidyverse</a:t>
            </a:r>
            <a:r>
              <a:rPr lang="en-US" sz="1400" dirty="0"/>
              <a:t> and </a:t>
            </a:r>
            <a:r>
              <a:rPr lang="en-US" sz="1400" dirty="0" err="1"/>
              <a:t>dplyr</a:t>
            </a:r>
            <a:r>
              <a:rPr lang="en-US" sz="1400" dirty="0"/>
              <a:t>, aggregating the </a:t>
            </a:r>
            <a:r>
              <a:rPr lang="en-US" sz="1400" dirty="0">
                <a:latin typeface="Open Sans" pitchFamily="34" charset="0"/>
                <a:ea typeface="Open Sans" pitchFamily="34" charset="0"/>
                <a:cs typeface="Open Sans" pitchFamily="34" charset="0"/>
              </a:rPr>
              <a:t>“</a:t>
            </a:r>
            <a:r>
              <a:rPr lang="en-US" sz="1400" dirty="0" err="1">
                <a:latin typeface="Open Sans" pitchFamily="34" charset="0"/>
                <a:ea typeface="Open Sans" pitchFamily="34" charset="0"/>
                <a:cs typeface="Open Sans" pitchFamily="34" charset="0"/>
              </a:rPr>
              <a:t>trip_duration</a:t>
            </a:r>
            <a:r>
              <a:rPr lang="en-US" sz="1400" dirty="0">
                <a:latin typeface="Open Sans" pitchFamily="34" charset="0"/>
                <a:ea typeface="Open Sans" pitchFamily="34" charset="0"/>
                <a:cs typeface="Open Sans" pitchFamily="34" charset="0"/>
              </a:rPr>
              <a:t>” </a:t>
            </a:r>
            <a:r>
              <a:rPr lang="en-US" sz="1400" dirty="0"/>
              <a:t>for each “year-month”, and writing the resultant data frame into a </a:t>
            </a:r>
            <a:r>
              <a:rPr lang="en-US" sz="1400" dirty="0" err="1"/>
              <a:t>csv</a:t>
            </a:r>
            <a:r>
              <a:rPr lang="en-US" sz="1400" dirty="0"/>
              <a:t> file. For doing the Darts time series forecasting, we began by installing the darts python package, importing </a:t>
            </a:r>
            <a:r>
              <a:rPr lang="en-US" sz="1400" dirty="0" smtClean="0"/>
              <a:t>python </a:t>
            </a:r>
            <a:r>
              <a:rPr lang="en-US" sz="1400" dirty="0"/>
              <a:t>libraries like pandas and </a:t>
            </a:r>
            <a:r>
              <a:rPr lang="en-US" sz="1400" dirty="0" err="1"/>
              <a:t>numpy</a:t>
            </a:r>
            <a:r>
              <a:rPr lang="en-US" sz="1400" dirty="0"/>
              <a:t>, and importing the newly created dataset and reading the pandas </a:t>
            </a:r>
            <a:r>
              <a:rPr lang="en-US" sz="1400" dirty="0" err="1"/>
              <a:t>dataframe</a:t>
            </a:r>
            <a:r>
              <a:rPr lang="en-US" sz="1400" dirty="0"/>
              <a:t>. We then sorted the </a:t>
            </a:r>
            <a:r>
              <a:rPr lang="en-US" sz="1400" dirty="0" err="1"/>
              <a:t>dataframe</a:t>
            </a:r>
            <a:r>
              <a:rPr lang="en-US" sz="1400" dirty="0"/>
              <a:t> on the basis of “year-month/month” column, imported python libraries and functions like </a:t>
            </a:r>
            <a:r>
              <a:rPr lang="en-US" sz="1400" dirty="0" err="1"/>
              <a:t>matplotlib</a:t>
            </a:r>
            <a:r>
              <a:rPr lang="en-US" sz="1400" dirty="0"/>
              <a:t>, </a:t>
            </a:r>
            <a:r>
              <a:rPr lang="en-US" sz="1400" dirty="0" err="1"/>
              <a:t>autoreload</a:t>
            </a:r>
            <a:r>
              <a:rPr lang="en-US" sz="1400" dirty="0"/>
              <a:t>, sys, time, </a:t>
            </a:r>
            <a:r>
              <a:rPr lang="en-US" sz="1400" dirty="0" err="1"/>
              <a:t>pyplot</a:t>
            </a:r>
            <a:r>
              <a:rPr lang="en-US" sz="1400" dirty="0"/>
              <a:t>, </a:t>
            </a:r>
            <a:r>
              <a:rPr lang="en-US" sz="1400" dirty="0" err="1"/>
              <a:t>datetime</a:t>
            </a:r>
            <a:r>
              <a:rPr lang="en-US" sz="1400" dirty="0"/>
              <a:t>, reduce, </a:t>
            </a:r>
            <a:r>
              <a:rPr lang="en-US" sz="1400" dirty="0" err="1"/>
              <a:t>functools</a:t>
            </a:r>
            <a:r>
              <a:rPr lang="en-US" sz="1400" dirty="0"/>
              <a:t>, darts, </a:t>
            </a:r>
            <a:r>
              <a:rPr lang="en-US" sz="1400" dirty="0" err="1"/>
              <a:t>TimeSeries</a:t>
            </a:r>
            <a:r>
              <a:rPr lang="en-US" sz="1400" dirty="0"/>
              <a:t>, </a:t>
            </a:r>
            <a:r>
              <a:rPr lang="en-US" sz="1400" dirty="0" err="1"/>
              <a:t>NaiveSeasonal</a:t>
            </a:r>
            <a:r>
              <a:rPr lang="en-US" sz="1400" dirty="0"/>
              <a:t>, </a:t>
            </a:r>
            <a:r>
              <a:rPr lang="en-US" sz="1400" dirty="0" err="1"/>
              <a:t>NaiveDrift</a:t>
            </a:r>
            <a:r>
              <a:rPr lang="en-US" sz="1400" dirty="0"/>
              <a:t>, Prophet, </a:t>
            </a:r>
            <a:r>
              <a:rPr lang="en-US" sz="1400" dirty="0" err="1"/>
              <a:t>ExponentialSmoothing</a:t>
            </a:r>
            <a:r>
              <a:rPr lang="en-US" sz="1400" dirty="0"/>
              <a:t>, ARIMA, </a:t>
            </a:r>
            <a:r>
              <a:rPr lang="en-US" sz="1400" dirty="0" err="1"/>
              <a:t>AutoARIMA</a:t>
            </a:r>
            <a:r>
              <a:rPr lang="en-US" sz="1400" dirty="0"/>
              <a:t>, </a:t>
            </a:r>
            <a:r>
              <a:rPr lang="en-US" sz="1400" dirty="0" err="1"/>
              <a:t>RegressionEnsembleModel</a:t>
            </a:r>
            <a:r>
              <a:rPr lang="en-US" sz="1400" dirty="0"/>
              <a:t>, </a:t>
            </a:r>
            <a:r>
              <a:rPr lang="en-US" sz="1400" dirty="0" err="1"/>
              <a:t>RegressionModel</a:t>
            </a:r>
            <a:r>
              <a:rPr lang="en-US" sz="1400" dirty="0"/>
              <a:t>, Theta, FFT, </a:t>
            </a:r>
            <a:r>
              <a:rPr lang="en-US" sz="1400" dirty="0" err="1"/>
              <a:t>mape</a:t>
            </a:r>
            <a:r>
              <a:rPr lang="en-US" sz="1400" dirty="0"/>
              <a:t>, </a:t>
            </a:r>
            <a:r>
              <a:rPr lang="en-US" sz="1400" dirty="0" err="1"/>
              <a:t>mse</a:t>
            </a:r>
            <a:r>
              <a:rPr lang="en-US" sz="1400" dirty="0"/>
              <a:t>, </a:t>
            </a:r>
            <a:r>
              <a:rPr lang="en-US" sz="1400" dirty="0" err="1">
                <a:latin typeface="Open Sans" pitchFamily="34" charset="0"/>
                <a:ea typeface="Open Sans" pitchFamily="34" charset="0"/>
                <a:cs typeface="Open Sans" pitchFamily="34" charset="0"/>
              </a:rPr>
              <a:t>check_seasonality</a:t>
            </a:r>
            <a:r>
              <a:rPr lang="en-US" sz="1400" dirty="0"/>
              <a:t>, </a:t>
            </a:r>
            <a:r>
              <a:rPr lang="en-US" sz="1400" dirty="0" err="1">
                <a:latin typeface="Open Sans" pitchFamily="34" charset="0"/>
                <a:ea typeface="Open Sans" pitchFamily="34" charset="0"/>
                <a:cs typeface="Open Sans" pitchFamily="34" charset="0"/>
              </a:rPr>
              <a:t>plot_acf</a:t>
            </a:r>
            <a:r>
              <a:rPr lang="en-US" sz="1400" dirty="0"/>
              <a:t>, </a:t>
            </a:r>
            <a:r>
              <a:rPr lang="en-US" sz="1400" dirty="0" err="1">
                <a:latin typeface="Open Sans" pitchFamily="34" charset="0"/>
                <a:ea typeface="Open Sans" pitchFamily="34" charset="0"/>
                <a:cs typeface="Open Sans" pitchFamily="34" charset="0"/>
              </a:rPr>
              <a:t>plot_residuals_analysis</a:t>
            </a:r>
            <a:r>
              <a:rPr lang="en-US" sz="1400" dirty="0"/>
              <a:t>, warnings and logging, made a series from the pandas </a:t>
            </a:r>
            <a:r>
              <a:rPr lang="en-US" sz="1400" dirty="0" err="1"/>
              <a:t>dataframe</a:t>
            </a:r>
            <a:r>
              <a:rPr lang="en-US" sz="1400" dirty="0"/>
              <a:t> using </a:t>
            </a:r>
            <a:r>
              <a:rPr lang="en-US" sz="1400" dirty="0" err="1"/>
              <a:t>TimeSeries</a:t>
            </a:r>
            <a:r>
              <a:rPr lang="en-US" sz="1400" dirty="0"/>
              <a:t> function, plotted the series formed, </a:t>
            </a:r>
            <a:r>
              <a:rPr lang="en-US" sz="1400" dirty="0" err="1"/>
              <a:t>splitted</a:t>
            </a:r>
            <a:r>
              <a:rPr lang="en-US" sz="1400" dirty="0"/>
              <a:t> the series into training and validation sets and plotting them, created an instance of the </a:t>
            </a:r>
            <a:r>
              <a:rPr lang="en-US" sz="1400" dirty="0" err="1"/>
              <a:t>NaiveSeasonal</a:t>
            </a:r>
            <a:r>
              <a:rPr lang="en-US" sz="1400" dirty="0"/>
              <a:t> class (K=1) named </a:t>
            </a:r>
            <a:r>
              <a:rPr lang="en-US" sz="1400" dirty="0" err="1">
                <a:latin typeface="Open Sans" pitchFamily="34" charset="0"/>
                <a:ea typeface="Open Sans" pitchFamily="34" charset="0"/>
                <a:cs typeface="Open Sans" pitchFamily="34" charset="0"/>
              </a:rPr>
              <a:t>naive_model</a:t>
            </a:r>
            <a:r>
              <a:rPr lang="en-US" sz="1400" dirty="0"/>
              <a:t>, fitted the </a:t>
            </a:r>
            <a:r>
              <a:rPr lang="en-US" sz="1400" dirty="0" err="1">
                <a:latin typeface="Open Sans" pitchFamily="34" charset="0"/>
                <a:ea typeface="Open Sans" pitchFamily="34" charset="0"/>
                <a:cs typeface="Open Sans" pitchFamily="34" charset="0"/>
              </a:rPr>
              <a:t>naive_model</a:t>
            </a:r>
            <a:r>
              <a:rPr lang="en-US" sz="1400" dirty="0">
                <a:latin typeface="Open Sans" pitchFamily="34" charset="0"/>
                <a:ea typeface="Open Sans" pitchFamily="34" charset="0"/>
                <a:cs typeface="Open Sans" pitchFamily="34" charset="0"/>
              </a:rPr>
              <a:t> </a:t>
            </a:r>
            <a:r>
              <a:rPr lang="en-US" sz="1400" dirty="0"/>
              <a:t>with the training set, plotted the actual data alongside the naive forecast (K=1), and used the </a:t>
            </a:r>
            <a:r>
              <a:rPr lang="en-US" sz="1400" dirty="0" err="1">
                <a:latin typeface="Open Sans" pitchFamily="34" charset="0"/>
                <a:ea typeface="Open Sans" pitchFamily="34" charset="0"/>
                <a:cs typeface="Open Sans" pitchFamily="34" charset="0"/>
              </a:rPr>
              <a:t>plot_acf</a:t>
            </a:r>
            <a:r>
              <a:rPr lang="en-US" sz="1400" dirty="0"/>
              <a:t> function to plot the graph, taking the lags as 9 and alpha as .05 followed </a:t>
            </a:r>
            <a:r>
              <a:rPr lang="en-US" sz="1400" dirty="0" smtClean="0"/>
              <a:t>by</a:t>
            </a:r>
            <a:endParaRPr lang="en-US" sz="1400" dirty="0"/>
          </a:p>
        </p:txBody>
      </p:sp>
    </p:spTree>
    <p:extLst>
      <p:ext uri="{BB962C8B-B14F-4D97-AF65-F5344CB8AC3E}">
        <p14:creationId xmlns:p14="http://schemas.microsoft.com/office/powerpoint/2010/main" val="8191914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checking for any seasonality in the data. We then created an instance of the </a:t>
            </a:r>
            <a:r>
              <a:rPr lang="en-US" sz="1400" dirty="0" err="1"/>
              <a:t>NaiveSeasonal</a:t>
            </a:r>
            <a:r>
              <a:rPr lang="en-US" sz="1400" dirty="0"/>
              <a:t> class (K=4) named </a:t>
            </a:r>
            <a:r>
              <a:rPr lang="en-US" sz="1400" dirty="0" err="1">
                <a:latin typeface="Open Sans" pitchFamily="34" charset="0"/>
                <a:ea typeface="Open Sans" pitchFamily="34" charset="0"/>
                <a:cs typeface="Open Sans" pitchFamily="34" charset="0"/>
              </a:rPr>
              <a:t>seasonal_model</a:t>
            </a:r>
            <a:r>
              <a:rPr lang="en-US" sz="1400" dirty="0"/>
              <a:t>, fitted the </a:t>
            </a:r>
            <a:r>
              <a:rPr lang="en-US" sz="1400" dirty="0" err="1">
                <a:latin typeface="Open Sans" pitchFamily="34" charset="0"/>
                <a:ea typeface="Open Sans" pitchFamily="34" charset="0"/>
                <a:cs typeface="Open Sans" pitchFamily="34" charset="0"/>
              </a:rPr>
              <a:t>seasonal_model</a:t>
            </a:r>
            <a:r>
              <a:rPr lang="en-US" sz="1400" dirty="0"/>
              <a:t> with the training data, created seasonal forecast for the next 120 values, plotted the actual data alongside the naive forecast (K=4), created an instance of the </a:t>
            </a:r>
            <a:r>
              <a:rPr lang="en-US" sz="1400" dirty="0" err="1"/>
              <a:t>NaiveSeasonal</a:t>
            </a:r>
            <a:r>
              <a:rPr lang="en-US" sz="1400" dirty="0"/>
              <a:t> class (K=13) named </a:t>
            </a:r>
            <a:r>
              <a:rPr lang="en-US" sz="1400" dirty="0" err="1">
                <a:latin typeface="Open Sans" pitchFamily="34" charset="0"/>
                <a:ea typeface="Open Sans" pitchFamily="34" charset="0"/>
                <a:cs typeface="Open Sans" pitchFamily="34" charset="0"/>
              </a:rPr>
              <a:t>seasonal_model</a:t>
            </a:r>
            <a:r>
              <a:rPr lang="en-US" sz="1400" dirty="0"/>
              <a:t>, fitted the </a:t>
            </a:r>
            <a:r>
              <a:rPr lang="en-US" sz="1400" dirty="0" err="1">
                <a:latin typeface="Open Sans" pitchFamily="34" charset="0"/>
                <a:ea typeface="Open Sans" pitchFamily="34" charset="0"/>
                <a:cs typeface="Open Sans" pitchFamily="34" charset="0"/>
              </a:rPr>
              <a:t>seasonal_model</a:t>
            </a:r>
            <a:r>
              <a:rPr lang="en-US" sz="1400" dirty="0"/>
              <a:t> with the training data, created seasonal forecast for the next 120 values, plotted the actual data alongside the naive forecast (K=13), created an instance of the </a:t>
            </a:r>
            <a:r>
              <a:rPr lang="en-US" sz="1400" dirty="0" err="1"/>
              <a:t>NaiveSeasonal</a:t>
            </a:r>
            <a:r>
              <a:rPr lang="en-US" sz="1400" dirty="0"/>
              <a:t> class (K=22) named </a:t>
            </a:r>
            <a:r>
              <a:rPr lang="en-US" sz="1400" dirty="0" err="1">
                <a:latin typeface="Open Sans" pitchFamily="34" charset="0"/>
                <a:ea typeface="Open Sans" pitchFamily="34" charset="0"/>
                <a:cs typeface="Open Sans" pitchFamily="34" charset="0"/>
              </a:rPr>
              <a:t>seasonal_model</a:t>
            </a:r>
            <a:r>
              <a:rPr lang="en-US" sz="1400" dirty="0"/>
              <a:t>, fitted the </a:t>
            </a:r>
            <a:r>
              <a:rPr lang="en-US" sz="1400" dirty="0" err="1">
                <a:latin typeface="Open Sans" pitchFamily="34" charset="0"/>
                <a:ea typeface="Open Sans" pitchFamily="34" charset="0"/>
                <a:cs typeface="Open Sans" pitchFamily="34" charset="0"/>
              </a:rPr>
              <a:t>seasonal_model</a:t>
            </a:r>
            <a:r>
              <a:rPr lang="en-US" sz="1400" dirty="0"/>
              <a:t> with the training data, created seasonal forecast for the next 120 values, plotted the actual data alongside the naive forecast (K=22), created an instance of the </a:t>
            </a:r>
            <a:r>
              <a:rPr lang="en-US" sz="1400" dirty="0" err="1"/>
              <a:t>NaiveDrift</a:t>
            </a:r>
            <a:r>
              <a:rPr lang="en-US" sz="1400" dirty="0"/>
              <a:t> class named </a:t>
            </a:r>
            <a:r>
              <a:rPr lang="en-US" sz="1400" dirty="0" err="1">
                <a:latin typeface="Open Sans" pitchFamily="34" charset="0"/>
                <a:ea typeface="Open Sans" pitchFamily="34" charset="0"/>
                <a:cs typeface="Open Sans" pitchFamily="34" charset="0"/>
              </a:rPr>
              <a:t>drift_model</a:t>
            </a:r>
            <a:r>
              <a:rPr lang="en-US" sz="1400" dirty="0"/>
              <a:t>, fitted the </a:t>
            </a:r>
            <a:r>
              <a:rPr lang="en-US" sz="1400" dirty="0" err="1">
                <a:latin typeface="Open Sans" pitchFamily="34" charset="0"/>
                <a:ea typeface="Open Sans" pitchFamily="34" charset="0"/>
                <a:cs typeface="Open Sans" pitchFamily="34" charset="0"/>
              </a:rPr>
              <a:t>drift_model</a:t>
            </a:r>
            <a:r>
              <a:rPr lang="en-US" sz="1400" dirty="0"/>
              <a:t> with the training data, created drift forecast for the next 120 values, created </a:t>
            </a:r>
            <a:r>
              <a:rPr lang="en-US" sz="1400" dirty="0" err="1">
                <a:latin typeface="Open Sans" pitchFamily="34" charset="0"/>
                <a:ea typeface="Open Sans" pitchFamily="34" charset="0"/>
                <a:cs typeface="Open Sans" pitchFamily="34" charset="0"/>
              </a:rPr>
              <a:t>combined_forecast</a:t>
            </a:r>
            <a:r>
              <a:rPr lang="en-US" sz="1400" dirty="0"/>
              <a:t> with the </a:t>
            </a:r>
            <a:r>
              <a:rPr lang="en-US" sz="1400" dirty="0" err="1">
                <a:latin typeface="Open Sans" pitchFamily="34" charset="0"/>
                <a:ea typeface="Open Sans" pitchFamily="34" charset="0"/>
                <a:cs typeface="Open Sans" pitchFamily="34" charset="0"/>
              </a:rPr>
              <a:t>drift_forecast</a:t>
            </a:r>
            <a:r>
              <a:rPr lang="en-US" sz="1400" dirty="0"/>
              <a:t> and the </a:t>
            </a:r>
            <a:r>
              <a:rPr lang="en-US" sz="1400" dirty="0" err="1">
                <a:latin typeface="Open Sans" pitchFamily="34" charset="0"/>
                <a:ea typeface="Open Sans" pitchFamily="34" charset="0"/>
                <a:cs typeface="Open Sans" pitchFamily="34" charset="0"/>
              </a:rPr>
              <a:t>seasonal_forecast</a:t>
            </a:r>
            <a:r>
              <a:rPr lang="en-US" sz="1400" dirty="0"/>
              <a:t> eliminating the last value of the training set, plotted the combined graph of the </a:t>
            </a:r>
            <a:r>
              <a:rPr lang="en-US" sz="1400" dirty="0" err="1">
                <a:latin typeface="Open Sans" pitchFamily="34" charset="0"/>
                <a:ea typeface="Open Sans" pitchFamily="34" charset="0"/>
                <a:cs typeface="Open Sans" pitchFamily="34" charset="0"/>
              </a:rPr>
              <a:t>trip_duration</a:t>
            </a:r>
            <a:r>
              <a:rPr lang="en-US" sz="1400" dirty="0"/>
              <a:t>, </a:t>
            </a:r>
            <a:r>
              <a:rPr lang="en-US" sz="1400" dirty="0" err="1">
                <a:latin typeface="Open Sans" pitchFamily="34" charset="0"/>
                <a:ea typeface="Open Sans" pitchFamily="34" charset="0"/>
                <a:cs typeface="Open Sans" pitchFamily="34" charset="0"/>
              </a:rPr>
              <a:t>combined_forecast</a:t>
            </a:r>
            <a:r>
              <a:rPr lang="en-US" sz="1400" dirty="0"/>
              <a:t> and the </a:t>
            </a:r>
            <a:r>
              <a:rPr lang="en-US" sz="1400" dirty="0" err="1">
                <a:latin typeface="Open Sans" pitchFamily="34" charset="0"/>
                <a:ea typeface="Open Sans" pitchFamily="34" charset="0"/>
                <a:cs typeface="Open Sans" pitchFamily="34" charset="0"/>
              </a:rPr>
              <a:t>drift_forecast</a:t>
            </a:r>
            <a:r>
              <a:rPr lang="en-US" sz="1400" dirty="0"/>
              <a:t> alongside each other in the same graph, followed by calculating the mean absolute percentage error (MAPE) for the combined naive drift and calculating the MAPE for each of the models: </a:t>
            </a:r>
            <a:r>
              <a:rPr lang="en-US" sz="1400" dirty="0" err="1"/>
              <a:t>ExponentialSmoothing</a:t>
            </a:r>
            <a:r>
              <a:rPr lang="en-US" sz="1400" dirty="0"/>
              <a:t>, Prophet, </a:t>
            </a:r>
            <a:r>
              <a:rPr lang="en-US" sz="1400" dirty="0" err="1"/>
              <a:t>AutoARIMA</a:t>
            </a:r>
            <a:r>
              <a:rPr lang="en-US" sz="1400" dirty="0"/>
              <a:t>, Theta. We then searched for the best theta parameter, by trying 50 different values, calculated the MAPE of the best theta model, </a:t>
            </a:r>
          </a:p>
        </p:txBody>
      </p:sp>
    </p:spTree>
    <p:extLst>
      <p:ext uri="{BB962C8B-B14F-4D97-AF65-F5344CB8AC3E}">
        <p14:creationId xmlns:p14="http://schemas.microsoft.com/office/powerpoint/2010/main" val="25418347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indent="0">
              <a:buNone/>
            </a:pPr>
            <a:r>
              <a:rPr lang="en-US" sz="1400" dirty="0"/>
              <a:t>plotted the combined graph of the best theta model prediction, calculated the Average error (MAPE) and the Median error (MAPE) over all historical forecasts and drawing the Industrial error scores (histogram) </a:t>
            </a:r>
            <a:r>
              <a:rPr lang="en-US" sz="1400" dirty="0" err="1"/>
              <a:t>programatically</a:t>
            </a:r>
            <a:r>
              <a:rPr lang="en-US" sz="1400" dirty="0"/>
              <a:t>, plotted the historical forecast theta data (</a:t>
            </a:r>
            <a:r>
              <a:rPr lang="en-US" sz="1400" dirty="0" err="1"/>
              <a:t>backtest</a:t>
            </a:r>
            <a:r>
              <a:rPr lang="en-US" sz="1400" dirty="0"/>
              <a:t> 3-months forecast (Theta)) with the original data, plotted residuals analysis over the best theta model residuals, created an instance of the </a:t>
            </a:r>
            <a:r>
              <a:rPr lang="en-US" sz="1400" dirty="0" err="1"/>
              <a:t>ExponentialSmoothing</a:t>
            </a:r>
            <a:r>
              <a:rPr lang="en-US" sz="1400" dirty="0"/>
              <a:t> class named </a:t>
            </a:r>
            <a:r>
              <a:rPr lang="en-US" sz="1400" dirty="0" err="1">
                <a:latin typeface="Open Sans" pitchFamily="34" charset="0"/>
                <a:ea typeface="Open Sans" pitchFamily="34" charset="0"/>
                <a:cs typeface="Open Sans" pitchFamily="34" charset="0"/>
              </a:rPr>
              <a:t>model_es</a:t>
            </a:r>
            <a:r>
              <a:rPr lang="en-US" sz="1400" dirty="0"/>
              <a:t>, formed the </a:t>
            </a:r>
            <a:r>
              <a:rPr lang="en-US" sz="1400" dirty="0" err="1"/>
              <a:t>backtest</a:t>
            </a:r>
            <a:r>
              <a:rPr lang="en-US" sz="1400" dirty="0"/>
              <a:t> 3-months ahead forecast (Exponential Smoothing) plot</a:t>
            </a:r>
            <a:r>
              <a:rPr lang="en-US" sz="1400" dirty="0" smtClean="0"/>
              <a:t>, </a:t>
            </a:r>
            <a:r>
              <a:rPr lang="en-US" sz="1400" dirty="0"/>
              <a:t>plotted residuals analysis over the exponential smoothing model residuals, created an instance of the </a:t>
            </a:r>
            <a:r>
              <a:rPr lang="en-US" sz="1400" dirty="0" err="1"/>
              <a:t>ExponentialSmoothing</a:t>
            </a:r>
            <a:r>
              <a:rPr lang="en-US" sz="1400" dirty="0"/>
              <a:t> class named </a:t>
            </a:r>
            <a:r>
              <a:rPr lang="en-US" sz="1400" dirty="0" err="1">
                <a:latin typeface="Open Sans" pitchFamily="34" charset="0"/>
                <a:ea typeface="Open Sans" pitchFamily="34" charset="0"/>
                <a:cs typeface="Open Sans" pitchFamily="34" charset="0"/>
              </a:rPr>
              <a:t>model_es</a:t>
            </a:r>
            <a:r>
              <a:rPr lang="en-US" sz="1400" dirty="0"/>
              <a:t> and fitting the training data before doing the probabilistic forecast for 500 samples, followed by the plotting of the probabilistic forecast and the probabilistic forecasts for the 1-99th and 20-80th percentiles. We 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a:t>NaiveDrift</a:t>
            </a:r>
            <a:r>
              <a:rPr lang="en-US" sz="1400" dirty="0"/>
              <a:t>, fitted the ensemble model with training data and predicting for 120 values, plotted the ensemble forecast graph, calculated the MAPE for the ensemble prediction, drew the ensemble forecast (historical forecast) graph, and calculated the MAPE for the historical ensemble prediction</a:t>
            </a:r>
            <a:r>
              <a:rPr lang="en-US" sz="1400" dirty="0" smtClean="0"/>
              <a:t>.</a:t>
            </a:r>
            <a:endParaRPr lang="en-US" sz="1400" dirty="0"/>
          </a:p>
        </p:txBody>
      </p:sp>
    </p:spTree>
    <p:extLst>
      <p:ext uri="{BB962C8B-B14F-4D97-AF65-F5344CB8AC3E}">
        <p14:creationId xmlns:p14="http://schemas.microsoft.com/office/powerpoint/2010/main" val="3779967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1869670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r>
              <a:rPr lang="en-US" sz="1400" dirty="0" err="1"/>
              <a:t>XGBoost</a:t>
            </a:r>
            <a:r>
              <a:rPr lang="en-US" sz="1400" dirty="0"/>
              <a:t> has also been used on the data for various analysis as it is a scalable, distributed gradient-boosted decision tree (GBDT) machine learning library. First of all, we imported python libraries and functions such as </a:t>
            </a:r>
            <a:r>
              <a:rPr lang="en-US" sz="1400" dirty="0" err="1"/>
              <a:t>numpy</a:t>
            </a:r>
            <a:r>
              <a:rPr lang="en-US" sz="1400" dirty="0"/>
              <a:t>, pandas, </a:t>
            </a:r>
            <a:r>
              <a:rPr lang="en-US" sz="1400" dirty="0" err="1"/>
              <a:t>matplotlib</a:t>
            </a:r>
            <a:r>
              <a:rPr lang="en-US" sz="1400" dirty="0"/>
              <a:t>, </a:t>
            </a:r>
            <a:r>
              <a:rPr lang="en-US" sz="1400" dirty="0" err="1"/>
              <a:t>pyplot</a:t>
            </a:r>
            <a:r>
              <a:rPr lang="en-US" sz="1400" dirty="0"/>
              <a:t>, </a:t>
            </a:r>
            <a:r>
              <a:rPr lang="en-US" sz="1400" dirty="0" err="1"/>
              <a:t>seaborn</a:t>
            </a:r>
            <a:r>
              <a:rPr lang="en-US" sz="1400" dirty="0"/>
              <a:t>, </a:t>
            </a:r>
            <a:r>
              <a:rPr lang="en-US" sz="1400" dirty="0" err="1"/>
              <a:t>xgboost</a:t>
            </a:r>
            <a:r>
              <a:rPr lang="en-US" sz="1400" dirty="0"/>
              <a:t>, </a:t>
            </a:r>
            <a:r>
              <a:rPr lang="en-US" sz="1400" dirty="0" err="1"/>
              <a:t>sklearn</a:t>
            </a:r>
            <a:r>
              <a:rPr lang="en-US" sz="1400" dirty="0"/>
              <a:t> and </a:t>
            </a:r>
            <a:r>
              <a:rPr lang="en-US" sz="1400" dirty="0" err="1">
                <a:latin typeface="Open Sans" pitchFamily="34" charset="0"/>
                <a:ea typeface="Open Sans" pitchFamily="34" charset="0"/>
                <a:cs typeface="Open Sans" pitchFamily="34" charset="0"/>
              </a:rPr>
              <a:t>mean_squared_error</a:t>
            </a:r>
            <a:r>
              <a:rPr lang="en-US" sz="1400" dirty="0"/>
              <a:t>, followed by importing the dataset and converting it into a </a:t>
            </a:r>
            <a:r>
              <a:rPr lang="en-US" sz="1400" dirty="0" err="1"/>
              <a:t>dataframe</a:t>
            </a:r>
            <a:r>
              <a:rPr lang="en-US" sz="1400" dirty="0"/>
              <a:t>, sorting the </a:t>
            </a:r>
            <a:r>
              <a:rPr lang="en-US" sz="1400" dirty="0" err="1"/>
              <a:t>dataframe</a:t>
            </a:r>
            <a:r>
              <a:rPr lang="en-US" sz="1400" dirty="0"/>
              <a:t> on the basis of the </a:t>
            </a:r>
            <a:r>
              <a:rPr lang="en-US" sz="1400" dirty="0">
                <a:latin typeface="Open Sans" pitchFamily="34" charset="0"/>
                <a:ea typeface="Open Sans" pitchFamily="34" charset="0"/>
                <a:cs typeface="Open Sans" pitchFamily="34" charset="0"/>
              </a:rPr>
              <a:t>“</a:t>
            </a:r>
            <a:r>
              <a:rPr lang="en-US" sz="1400" dirty="0" err="1">
                <a:latin typeface="Open Sans" pitchFamily="34" charset="0"/>
                <a:ea typeface="Open Sans" pitchFamily="34" charset="0"/>
                <a:cs typeface="Open Sans" pitchFamily="34" charset="0"/>
              </a:rPr>
              <a:t>start_time</a:t>
            </a:r>
            <a:r>
              <a:rPr lang="en-US" sz="1400" dirty="0">
                <a:latin typeface="Open Sans" pitchFamily="34" charset="0"/>
                <a:ea typeface="Open Sans" pitchFamily="34" charset="0"/>
                <a:cs typeface="Open Sans" pitchFamily="34" charset="0"/>
              </a:rPr>
              <a:t>” </a:t>
            </a:r>
            <a:r>
              <a:rPr lang="en-US" sz="1400" dirty="0"/>
              <a:t>column, plotting the data, splitting the dataset into training and testing sets with a </a:t>
            </a:r>
            <a:r>
              <a:rPr lang="en-US" sz="1400" dirty="0" smtClean="0"/>
              <a:t>suitable fragmentation </a:t>
            </a:r>
            <a:r>
              <a:rPr lang="en-US" sz="1400" dirty="0"/>
              <a:t>mark/timestamp and plotting the resultant, plotting a week of data from the starting timestamp '2014-06-30 10:51:00' extending till the ending timestamp '2014-07-07 10:51:00', creating time series features based on time series index, visualizing the feature/target relationship, creating the model using the </a:t>
            </a:r>
            <a:r>
              <a:rPr lang="en-US" sz="1400" dirty="0" err="1"/>
              <a:t>XGBoostRegressor</a:t>
            </a:r>
            <a:r>
              <a:rPr lang="en-US" sz="1400" dirty="0"/>
              <a:t> function and fitting it, creating a graph for realizing the feature importance of the various different parameters, forecasting on the test data and plotting a graph for the same, plotting the Truth Data and the Prediction for the specific week of data, and then finally calculating 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13929618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69852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err="1" smtClean="0"/>
              <a:t>Plottings</a:t>
            </a:r>
            <a:r>
              <a:rPr lang="en-US" sz="1400" b="1" dirty="0"/>
              <a:t>: </a:t>
            </a:r>
            <a:r>
              <a:rPr lang="en-US" sz="1400" dirty="0"/>
              <a:t>Visual aid to get more insights about the sampled data was also leveraged to understand the underlying trends and as a preliminary step for attempting to formulate the final marketing strategies for converting more number of customers to the subscribers of the Divvy bike-share service. Some of the visualizations were achieved with the help of </a:t>
            </a:r>
            <a:r>
              <a:rPr lang="en-US" sz="1400" dirty="0" err="1"/>
              <a:t>RStudio</a:t>
            </a:r>
            <a:r>
              <a:rPr lang="en-US" sz="1400" dirty="0"/>
              <a:t>, whereas some others with basic MS Excel tips and tricks. 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According to the data, the customers were observed to take more number of rides than the subscribers on weekends. On the contrary, on the working week-days, the dedicated subscribers were noticed to take significantly greater number of trip rides than the customers. Another </a:t>
            </a:r>
            <a:r>
              <a:rPr lang="en-US" sz="1400" dirty="0" err="1"/>
              <a:t>RStudio</a:t>
            </a:r>
            <a:r>
              <a:rPr lang="en-US" sz="1400" dirty="0"/>
              <a:t> graph obtained showed the average trip duration of the customers and the subscribers on different days of the week. A straight observation yielded a clear-cut inference of the customers exceeding the subscribers in terms of the average trip duration taken on each day of the week. Based upon the original cleansed and sampled data, 3 datasets exported after performing the descriptive analysis, </a:t>
            </a:r>
            <a:r>
              <a:rPr lang="en-US" sz="1400" dirty="0" err="1"/>
              <a:t>focussing</a:t>
            </a:r>
            <a:r>
              <a:rPr lang="en-US" sz="1400" dirty="0"/>
              <a:t> upon the average trip duration and number of trips of each user type distributed across each week days, on the average trip duration and number of trips of each user type distributed </a:t>
            </a:r>
            <a:r>
              <a:rPr lang="en-US" sz="1400" dirty="0" smtClean="0"/>
              <a:t>across</a:t>
            </a:r>
            <a:endParaRPr lang="en-US" sz="1400" dirty="0"/>
          </a:p>
          <a:p>
            <a:pPr marL="0" lvl="0" indent="0">
              <a:buNone/>
            </a:pPr>
            <a:endParaRPr lang="en-US" sz="1400" dirty="0"/>
          </a:p>
        </p:txBody>
      </p:sp>
    </p:spTree>
    <p:extLst>
      <p:ext uri="{BB962C8B-B14F-4D97-AF65-F5344CB8AC3E}">
        <p14:creationId xmlns:p14="http://schemas.microsoft.com/office/powerpoint/2010/main" val="16436994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all the months, and the summary of the stations were generated separately. These datasets were used to generate graphs manually on MS Excel afterwards. The observations from month </a:t>
            </a:r>
            <a:r>
              <a:rPr lang="en-US" sz="1400" dirty="0" err="1"/>
              <a:t>focussed</a:t>
            </a:r>
            <a:r>
              <a:rPr lang="en-US" sz="1400" dirty="0"/>
              <a:t> data graphs revealed that the total number of rides taken by customers were lesser than the subscribers on every month of year, except in the month on August where surprisingly the total number of ride trips by the customers were actually noticed to be greater than the total number of ride trips taken by the subscribers although the difference was not that significant as compared to some of the extreme cases. On the other hand, </a:t>
            </a:r>
            <a:r>
              <a:rPr lang="en-US" sz="1400" dirty="0" smtClean="0"/>
              <a:t>the </a:t>
            </a:r>
            <a:r>
              <a:rPr lang="en-US" sz="1400" dirty="0"/>
              <a:t>average trip duration was always higher for the customers in all the months, with the difference between the two parties remaining fairly consistent. In another effort, we tried to graphically show the most popular bike stations based upon the number of rides associated with each for both the subscribers and the customers separately. For the customers, the top 10 most popular bike docking stations came out to be Michigan Ave &amp; Washington St, Indiana Ave &amp; Roosevelt Rd, </a:t>
            </a:r>
            <a:r>
              <a:rPr lang="en-US" sz="1400" dirty="0" err="1"/>
              <a:t>McClurg</a:t>
            </a:r>
            <a:r>
              <a:rPr lang="en-US" sz="1400" dirty="0"/>
              <a:t> Ct &amp; Illinois St, Lake Shore </a:t>
            </a:r>
            <a:r>
              <a:rPr lang="en-US" sz="1400" dirty="0" err="1"/>
              <a:t>Dr</a:t>
            </a:r>
            <a:r>
              <a:rPr lang="en-US" sz="1400" dirty="0"/>
              <a:t> &amp; North Blvd, Museum Campus, Theater on the Lake, </a:t>
            </a:r>
            <a:r>
              <a:rPr lang="en-US" sz="1400" dirty="0" err="1"/>
              <a:t>Millenium</a:t>
            </a:r>
            <a:r>
              <a:rPr lang="en-US" sz="1400" dirty="0"/>
              <a:t> Park, Michigan Ave &amp; Oak St, Lake Shore &amp; Monroe St, and Streeter </a:t>
            </a:r>
            <a:r>
              <a:rPr lang="en-US" sz="1400" dirty="0" err="1"/>
              <a:t>Dr</a:t>
            </a:r>
            <a:r>
              <a:rPr lang="en-US" sz="1400" dirty="0"/>
              <a:t> &amp; Illinois St in increasing order of their popularity. For the subscribers, the top 10 most popular bike docking stations came out to be Canal St &amp; Jackson Blvd, </a:t>
            </a:r>
            <a:r>
              <a:rPr lang="en-US" sz="1400" dirty="0" err="1"/>
              <a:t>Larrabee</a:t>
            </a:r>
            <a:r>
              <a:rPr lang="en-US" sz="1400" dirty="0"/>
              <a:t> St &amp; Kingsbury St, Columbus </a:t>
            </a:r>
            <a:r>
              <a:rPr lang="en-US" sz="1400" dirty="0" err="1"/>
              <a:t>Dr</a:t>
            </a:r>
            <a:r>
              <a:rPr lang="en-US" sz="1400" dirty="0"/>
              <a:t> &amp; Randolph St, Clinton St &amp; Madison St, Orleans St </a:t>
            </a:r>
            <a:r>
              <a:rPr lang="en-US" sz="1400" dirty="0" smtClean="0"/>
              <a:t>&amp;</a:t>
            </a:r>
            <a:endParaRPr lang="en-US" sz="1400" dirty="0"/>
          </a:p>
          <a:p>
            <a:pPr marL="0" indent="0">
              <a:buNone/>
            </a:pPr>
            <a:endParaRPr lang="en-US" sz="1400" dirty="0"/>
          </a:p>
        </p:txBody>
      </p:sp>
    </p:spTree>
    <p:extLst>
      <p:ext uri="{BB962C8B-B14F-4D97-AF65-F5344CB8AC3E}">
        <p14:creationId xmlns:p14="http://schemas.microsoft.com/office/powerpoint/2010/main" val="31995124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dirty="0"/>
              <a:t>Merchandise Mart Plaza, Franklin St &amp; Arcade Pl, Dearborn St &amp; Monroe St, Canal St &amp; Madison St, Canal St &amp; Adams St, and Clinton St &amp; Washington Blvd in increasing order of their popularity.</a:t>
            </a:r>
          </a:p>
        </p:txBody>
      </p:sp>
    </p:spTree>
    <p:extLst>
      <p:ext uri="{BB962C8B-B14F-4D97-AF65-F5344CB8AC3E}">
        <p14:creationId xmlns:p14="http://schemas.microsoft.com/office/powerpoint/2010/main" val="352143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BACKGROUND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indent="0">
              <a:buNone/>
            </a:pPr>
            <a:r>
              <a:rPr lang="en-US" sz="1400" dirty="0"/>
              <a:t>Although the age calls for motor-vehicles as the major shareholders of the commute industries, cyclists still continue to have impressive shares in some of the developing heavyweights and developed nations around the world. Some of the countries like Sweden, Denmark, Germany, UK, Japan and even China have a wonderful landscape for cycling. Although some of them are casual riders, quite a many are annual members for the major cycle manufacturing companies all over the world.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 WHAT IS TO BE DONE NEXT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3379293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TO BE DONE NEXT…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1. Devising a new </a:t>
            </a:r>
            <a:r>
              <a:rPr lang="en-US" sz="1400" smtClean="0"/>
              <a:t>state-of-the-art algorithm </a:t>
            </a:r>
            <a:r>
              <a:rPr lang="en-US" sz="1400" dirty="0" smtClean="0"/>
              <a:t>to combine all the novel approaches</a:t>
            </a:r>
          </a:p>
          <a:p>
            <a:pPr marL="0" lvl="0" indent="0" algn="l" rtl="0">
              <a:spcBef>
                <a:spcPts val="600"/>
              </a:spcBef>
              <a:spcAft>
                <a:spcPts val="0"/>
              </a:spcAft>
              <a:buNone/>
            </a:pPr>
            <a:r>
              <a:rPr lang="en-US" sz="1400" dirty="0" smtClean="0"/>
              <a:t>2. Tableau visualizations</a:t>
            </a:r>
          </a:p>
          <a:p>
            <a:pPr marL="0" lvl="0" indent="0" algn="l" rtl="0">
              <a:spcBef>
                <a:spcPts val="600"/>
              </a:spcBef>
              <a:spcAft>
                <a:spcPts val="0"/>
              </a:spcAft>
              <a:buNone/>
            </a:pPr>
            <a:r>
              <a:rPr lang="en-US" sz="1400" dirty="0" smtClean="0"/>
              <a:t>3. Results discretion</a:t>
            </a:r>
          </a:p>
          <a:p>
            <a:pPr marL="0" lvl="0" indent="0" algn="l" rtl="0">
              <a:spcBef>
                <a:spcPts val="600"/>
              </a:spcBef>
              <a:spcAft>
                <a:spcPts val="0"/>
              </a:spcAft>
              <a:buNone/>
            </a:pPr>
            <a:r>
              <a:rPr lang="en-US" sz="1400" dirty="0" smtClean="0"/>
              <a:t>4. Recommendation and schemes formulation</a:t>
            </a:r>
          </a:p>
          <a:p>
            <a:pPr marL="0" lvl="0" indent="0" algn="l" rtl="0">
              <a:spcBef>
                <a:spcPts val="600"/>
              </a:spcBef>
              <a:spcAft>
                <a:spcPts val="0"/>
              </a:spcAft>
              <a:buNone/>
            </a:pPr>
            <a:r>
              <a:rPr lang="en-US" sz="1400" dirty="0" smtClean="0"/>
              <a:t>5. Conclusion of the entire study</a:t>
            </a:r>
          </a:p>
        </p:txBody>
      </p:sp>
    </p:spTree>
    <p:extLst>
      <p:ext uri="{BB962C8B-B14F-4D97-AF65-F5344CB8AC3E}">
        <p14:creationId xmlns:p14="http://schemas.microsoft.com/office/powerpoint/2010/main" val="1635545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400" dirty="0"/>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VII. RESEARCH PAPER STATUS</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577304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RESEARCH PAPER STATUS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following sections have been completed in the research paper:</a:t>
            </a:r>
          </a:p>
          <a:p>
            <a:pPr marL="0" lvl="0" indent="0" algn="l" rtl="0">
              <a:spcBef>
                <a:spcPts val="600"/>
              </a:spcBef>
              <a:spcAft>
                <a:spcPts val="0"/>
              </a:spcAft>
              <a:buNone/>
            </a:pPr>
            <a:r>
              <a:rPr lang="en-US" sz="1400" dirty="0" smtClean="0"/>
              <a:t>1. Abstract</a:t>
            </a:r>
          </a:p>
          <a:p>
            <a:pPr marL="0" lvl="0" indent="0" algn="l" rtl="0">
              <a:spcBef>
                <a:spcPts val="600"/>
              </a:spcBef>
              <a:spcAft>
                <a:spcPts val="0"/>
              </a:spcAft>
              <a:buNone/>
            </a:pPr>
            <a:r>
              <a:rPr lang="en-US" sz="1400" dirty="0" smtClean="0"/>
              <a:t>2. Introduction</a:t>
            </a:r>
          </a:p>
          <a:p>
            <a:pPr marL="0" lvl="0" indent="0" algn="l" rtl="0">
              <a:spcBef>
                <a:spcPts val="600"/>
              </a:spcBef>
              <a:spcAft>
                <a:spcPts val="0"/>
              </a:spcAft>
              <a:buNone/>
            </a:pPr>
            <a:r>
              <a:rPr lang="en-US" sz="1400" dirty="0" smtClean="0"/>
              <a:t>3. Literature Survey</a:t>
            </a:r>
          </a:p>
          <a:p>
            <a:pPr marL="0" lvl="0" indent="0" algn="l" rtl="0">
              <a:spcBef>
                <a:spcPts val="600"/>
              </a:spcBef>
              <a:spcAft>
                <a:spcPts val="0"/>
              </a:spcAft>
              <a:buNone/>
            </a:pPr>
            <a:r>
              <a:rPr lang="en-US" sz="1400" dirty="0" smtClean="0"/>
              <a:t>4. Problem Statement</a:t>
            </a:r>
          </a:p>
          <a:p>
            <a:pPr marL="0" lvl="0" indent="0" algn="l" rtl="0">
              <a:spcBef>
                <a:spcPts val="600"/>
              </a:spcBef>
              <a:spcAft>
                <a:spcPts val="0"/>
              </a:spcAft>
              <a:buNone/>
            </a:pPr>
            <a:r>
              <a:rPr lang="en-US" sz="1400" dirty="0" smtClean="0"/>
              <a:t>5. Proposed Work</a:t>
            </a:r>
          </a:p>
          <a:p>
            <a:pPr marL="0" lvl="0" indent="0" algn="l" rtl="0">
              <a:spcBef>
                <a:spcPts val="600"/>
              </a:spcBef>
              <a:spcAft>
                <a:spcPts val="0"/>
              </a:spcAft>
              <a:buNone/>
            </a:pPr>
            <a:r>
              <a:rPr lang="en-US" sz="1400" dirty="0" smtClean="0"/>
              <a:t>6. Architecture</a:t>
            </a:r>
          </a:p>
          <a:p>
            <a:pPr marL="0" lvl="0" indent="0" algn="l" rtl="0">
              <a:spcBef>
                <a:spcPts val="600"/>
              </a:spcBef>
              <a:spcAft>
                <a:spcPts val="0"/>
              </a:spcAft>
              <a:buNone/>
            </a:pPr>
            <a:r>
              <a:rPr lang="en-US" sz="1400" dirty="0" smtClean="0"/>
              <a:t>7. Algorithms</a:t>
            </a:r>
          </a:p>
          <a:p>
            <a:pPr marL="0" lvl="0" indent="0" algn="l" rtl="0">
              <a:spcBef>
                <a:spcPts val="600"/>
              </a:spcBef>
              <a:spcAft>
                <a:spcPts val="0"/>
              </a:spcAft>
              <a:buNone/>
            </a:pPr>
            <a:r>
              <a:rPr lang="en-US" sz="1400" dirty="0" smtClean="0"/>
              <a:t>8. Experimental Setup</a:t>
            </a:r>
          </a:p>
          <a:p>
            <a:pPr marL="0" lvl="0" indent="0" algn="l" rtl="0">
              <a:spcBef>
                <a:spcPts val="600"/>
              </a:spcBef>
              <a:spcAft>
                <a:spcPts val="0"/>
              </a:spcAft>
              <a:buNone/>
            </a:pPr>
            <a:r>
              <a:rPr lang="en-US" sz="1400" dirty="0" smtClean="0"/>
              <a:t>9. Evaluation Metrics</a:t>
            </a:r>
            <a:endParaRPr lang="en-US" sz="1400" dirty="0"/>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B</a:t>
            </a:r>
            <a:r>
              <a:rPr lang="en-US" sz="1400" dirty="0" smtClean="0"/>
              <a:t>elow are some of the findings without context (details will be shared in the research paper only) :</a:t>
            </a:r>
            <a:endParaRPr lang="en-US" sz="1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2674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6776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563638"/>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0203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824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CONTEXT</a:t>
            </a:r>
            <a:endParaRPr sz="3200" dirty="0"/>
          </a:p>
        </p:txBody>
      </p:sp>
      <p:sp>
        <p:nvSpPr>
          <p:cNvPr id="115"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dirty="0"/>
              <a:t>The methodology of the entire process of achieving the goal of devising target specific marketing strategies towards converting the customers of the Divvy's bike share system towards dedicated subscribers for enhancing and boosting the profits of the bike share company involves a multitude of steps, procedures, approaches, thoughts and implementation techniques. First of all, to begin with, the data for performing all the analysis is collected from the official site of the Chicago Data Portal. The Chicago Data Portal is an official vault of data which is dedicated towards promoting access to government data and also for encouraging the development of creative tools to engage and serve Chicago's diverse community. The official site managed by the government agency hosts over 600 datasets presented in easy-to-use formats about City departments, services, facilities and performance. The data of our interest is Divvy's bike sharing trips information. Divvy is a well-known and ubiquitous name and is well reputed to provide bike sharing facilities across Chicago and </a:t>
            </a:r>
            <a:r>
              <a:rPr lang="en-US" sz="1400" dirty="0" smtClean="0"/>
              <a:t>Evanston. This </a:t>
            </a:r>
            <a:r>
              <a:rPr lang="en-US" sz="1400" dirty="0" err="1"/>
              <a:t>Chicagoland's</a:t>
            </a:r>
            <a:r>
              <a:rPr lang="en-US" sz="1400" dirty="0"/>
              <a:t> bike share system provides residents and visitors with a convenient, fun and affordable option for getting around and exploring Chicago. Divvy, like any other bike-sharing system, consists of a fleet of purpose-built, robust and durable bikes  locked into a network of docking stations throughout the region. Bikes can be unlocked at one station and returned to any other station in the system</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881530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8" y="1203596"/>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39" y="1203598"/>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175" y="1203597"/>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8" y="3075805"/>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867" y="3075805"/>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184" y="3075804"/>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3980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2419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04370"/>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204369"/>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7450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1347614"/>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328" y="1347614"/>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5625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1983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59205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7126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664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2902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79</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779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buNone/>
            </a:pPr>
            <a:r>
              <a:rPr lang="en-US" sz="1400" dirty="0" smtClean="0"/>
              <a:t>People </a:t>
            </a:r>
            <a:r>
              <a:rPr lang="en-US" sz="1400" dirty="0"/>
              <a:t>use bike sharing to explore Chicago, commute to work or school, run errands, and go to appointments and social events. Divvy is available  24 hours a day, 7 days a week, 365 days a year, giving riders  access to every bike and station in the entire system. The dataset called Divvy Trips lists individual Divvy bike sharing trips, including the origin, destination, and timestamps for each of the trips. At the time of analysis, the dataset consists of 21,242,740 rows, containing valuable and extensive information about each of the bike trips from 2014 to 2019. The dataset is an example of a living dataset as regular </a:t>
            </a:r>
            <a:r>
              <a:rPr lang="en-US" sz="1400" dirty="0" err="1"/>
              <a:t>updation</a:t>
            </a:r>
            <a:r>
              <a:rPr lang="en-US" sz="1400" dirty="0"/>
              <a:t> adds more and more data to it, thus adding to the bulk of knowledge. The data contains info about the Trip Id, Start Time, Stop Time, Bike Id, Trip Duration, From Station Id, From Station Name, To Station Id, To Station Name, User Type, Gender, Birth Year, From Latitude, From Longitude, From Location, To Latitude, etc., of each of the bike sharing trips monitored by the company. The data has been made public by the company for public use for policy makers, transportation professionals, web developers, data analysts, and a lot of other people to use for maintaining their workflows. The data about each of the trips provided by Divvy is anonymous. The data is processed to remove trips made by staff during system maintenance and inspections. Rides under 60 seconds</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2337998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80</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448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81</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203598"/>
            <a:ext cx="618335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2031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82</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6270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83</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4468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84</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89</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buNone/>
            </a:pPr>
            <a:r>
              <a:rPr lang="en-US" sz="1400" dirty="0"/>
              <a:t>This can result in  false starts or the user attempting to </a:t>
            </a:r>
            <a:r>
              <a:rPr lang="en-US" sz="1400" dirty="0" err="1"/>
              <a:t>redock</a:t>
            </a:r>
            <a:r>
              <a:rPr lang="en-US" sz="1400" dirty="0"/>
              <a:t> the bike to ensure safety. The data is publicly available for download in a static format, options like CSV, CSV for Excel, JSON, RDF, RSS, TSV for Excel and XML are available.</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912521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TotalTime>
  <Words>15987</Words>
  <Application>Microsoft Office PowerPoint</Application>
  <PresentationFormat>On-screen Show (16:9)</PresentationFormat>
  <Paragraphs>549</Paragraphs>
  <Slides>89</Slides>
  <Notes>89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Open Sans</vt:lpstr>
      <vt:lpstr>Dosis</vt:lpstr>
      <vt:lpstr>Roboto</vt:lpstr>
      <vt:lpstr>William template</vt:lpstr>
      <vt:lpstr>TITLE : Divvy Bike-Share Analysis for Targeted Customer Marketing </vt:lpstr>
      <vt:lpstr>PowerPoint Presentation</vt:lpstr>
      <vt:lpstr>I. INTRODUCTION</vt:lpstr>
      <vt:lpstr>A. STATEMENT OF PROBLEM</vt:lpstr>
      <vt:lpstr>A. RESEARCH CHALLENGES</vt:lpstr>
      <vt:lpstr>B. BACKGROUND</vt:lpstr>
      <vt:lpstr>B. CONTEXT</vt:lpstr>
      <vt:lpstr>CONTINUED.</vt:lpstr>
      <vt:lpstr>CONTINUED.</vt:lpstr>
      <vt:lpstr>B. SIGNIFICANCE OF STUDY</vt:lpstr>
      <vt:lpstr>CONTINUED.</vt:lpstr>
      <vt:lpstr>II. LITERATURE REVIEW</vt:lpstr>
      <vt:lpstr>A. THEMES DISCOVERED IN REVIEW</vt:lpstr>
      <vt:lpstr>CONTD.</vt:lpstr>
      <vt:lpstr>CONTD.</vt:lpstr>
      <vt:lpstr>CONTD.</vt:lpstr>
      <vt:lpstr>CONTD.</vt:lpstr>
      <vt:lpstr>CONTD.</vt:lpstr>
      <vt:lpstr>CONTD.</vt:lpstr>
      <vt:lpstr>B. IDENTIFICATION OF GAPS ON BASIS OF CURRENT SCENARIO</vt:lpstr>
      <vt:lpstr>III. METHODOLOGY</vt:lpstr>
      <vt:lpstr>A. MODULES</vt:lpstr>
      <vt:lpstr>A. ALGORITHMS</vt:lpstr>
      <vt:lpstr>A. FUNCTIONALITIES</vt:lpstr>
      <vt:lpstr>A. PROTOCOLS</vt:lpstr>
      <vt:lpstr>B. DATA COLLECTION STRATEGIES</vt:lpstr>
      <vt:lpstr>CONTD.</vt:lpstr>
      <vt:lpstr>C. DATA ANALYSIS APPROACHES</vt:lpstr>
      <vt:lpstr>IV. PROPOSED SYSTEM WILL CONSIST OF</vt:lpstr>
      <vt:lpstr>4.1 PROPOSED SYSTEM INTRODUCTION</vt:lpstr>
      <vt:lpstr>4.2 PROPOSED SYSTEM DIAGRAM</vt:lpstr>
      <vt:lpstr>4.3 LIST OF MODULES</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 WHAT IS TO BE DONE NEXT</vt:lpstr>
      <vt:lpstr>TO BE DONE NEXT…</vt:lpstr>
      <vt:lpstr>VI. GUIDE APPROVAL MAIL SNAPSHOT</vt:lpstr>
      <vt:lpstr>PowerPoint Presentation</vt:lpstr>
      <vt:lpstr>VII. RESEARCH PAPER STATUS</vt:lpstr>
      <vt:lpstr>RESEARCH PAPER STATUS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VIII.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49</cp:revision>
  <dcterms:modified xsi:type="dcterms:W3CDTF">2023-01-24T06:26:02Z</dcterms:modified>
</cp:coreProperties>
</file>